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6" r:id="rId2"/>
    <p:sldId id="292" r:id="rId3"/>
    <p:sldId id="590" r:id="rId4"/>
    <p:sldId id="610" r:id="rId5"/>
    <p:sldId id="257" r:id="rId6"/>
    <p:sldId id="481" r:id="rId7"/>
    <p:sldId id="277" r:id="rId8"/>
    <p:sldId id="390" r:id="rId9"/>
    <p:sldId id="511" r:id="rId10"/>
    <p:sldId id="512" r:id="rId11"/>
    <p:sldId id="513" r:id="rId12"/>
    <p:sldId id="514" r:id="rId13"/>
    <p:sldId id="535" r:id="rId14"/>
    <p:sldId id="584" r:id="rId15"/>
    <p:sldId id="323" r:id="rId16"/>
    <p:sldId id="582" r:id="rId17"/>
    <p:sldId id="521" r:id="rId18"/>
    <p:sldId id="298" r:id="rId19"/>
    <p:sldId id="518" r:id="rId20"/>
    <p:sldId id="526" r:id="rId21"/>
    <p:sldId id="528" r:id="rId22"/>
    <p:sldId id="529" r:id="rId23"/>
    <p:sldId id="522" r:id="rId24"/>
    <p:sldId id="455" r:id="rId25"/>
    <p:sldId id="572" r:id="rId26"/>
    <p:sldId id="594" r:id="rId27"/>
    <p:sldId id="593" r:id="rId28"/>
    <p:sldId id="592" r:id="rId29"/>
    <p:sldId id="536" r:id="rId30"/>
    <p:sldId id="523" r:id="rId31"/>
    <p:sldId id="487" r:id="rId32"/>
    <p:sldId id="488" r:id="rId33"/>
    <p:sldId id="538" r:id="rId34"/>
    <p:sldId id="539" r:id="rId35"/>
    <p:sldId id="542" r:id="rId36"/>
    <p:sldId id="545" r:id="rId37"/>
    <p:sldId id="546" r:id="rId38"/>
    <p:sldId id="544" r:id="rId39"/>
    <p:sldId id="495" r:id="rId40"/>
    <p:sldId id="494" r:id="rId41"/>
    <p:sldId id="601" r:id="rId42"/>
    <p:sldId id="600" r:id="rId43"/>
    <p:sldId id="548" r:id="rId44"/>
    <p:sldId id="589" r:id="rId45"/>
    <p:sldId id="577" r:id="rId46"/>
    <p:sldId id="550" r:id="rId47"/>
    <p:sldId id="551" r:id="rId48"/>
    <p:sldId id="553" r:id="rId49"/>
    <p:sldId id="554" r:id="rId50"/>
    <p:sldId id="602" r:id="rId51"/>
    <p:sldId id="556" r:id="rId52"/>
    <p:sldId id="604" r:id="rId53"/>
    <p:sldId id="615" r:id="rId54"/>
    <p:sldId id="616" r:id="rId55"/>
    <p:sldId id="614" r:id="rId56"/>
    <p:sldId id="613" r:id="rId57"/>
    <p:sldId id="580" r:id="rId58"/>
    <p:sldId id="561" r:id="rId59"/>
    <p:sldId id="597" r:id="rId60"/>
    <p:sldId id="598" r:id="rId61"/>
    <p:sldId id="605" r:id="rId62"/>
    <p:sldId id="557" r:id="rId63"/>
    <p:sldId id="606" r:id="rId64"/>
    <p:sldId id="565" r:id="rId65"/>
    <p:sldId id="608" r:id="rId66"/>
    <p:sldId id="609" r:id="rId67"/>
    <p:sldId id="426" r:id="rId68"/>
    <p:sldId id="585" r:id="rId69"/>
    <p:sldId id="612" r:id="rId70"/>
    <p:sldId id="428" r:id="rId71"/>
    <p:sldId id="429" r:id="rId72"/>
    <p:sldId id="430" r:id="rId73"/>
    <p:sldId id="566" r:id="rId74"/>
    <p:sldId id="435" r:id="rId75"/>
    <p:sldId id="567" r:id="rId76"/>
    <p:sldId id="475" r:id="rId77"/>
    <p:sldId id="440" r:id="rId78"/>
    <p:sldId id="509" r:id="rId79"/>
    <p:sldId id="510" r:id="rId80"/>
    <p:sldId id="583" r:id="rId81"/>
    <p:sldId id="531" r:id="rId82"/>
    <p:sldId id="525" r:id="rId83"/>
    <p:sldId id="283"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CA88"/>
    <a:srgbClr val="598CAC"/>
    <a:srgbClr val="005B8A"/>
    <a:srgbClr val="789E5E"/>
    <a:srgbClr val="E3F0D9"/>
    <a:srgbClr val="528032"/>
    <a:srgbClr val="C5E0B4"/>
    <a:srgbClr val="06B4F8"/>
    <a:srgbClr val="84D2FC"/>
    <a:srgbClr val="5382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6"/>
    <p:restoredTop sz="86574"/>
  </p:normalViewPr>
  <p:slideViewPr>
    <p:cSldViewPr snapToGrid="0" snapToObjects="1">
      <p:cViewPr>
        <p:scale>
          <a:sx n="77" d="100"/>
          <a:sy n="77" d="100"/>
        </p:scale>
        <p:origin x="296"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475043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2286716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JUST the first question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Will use two paradigms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But we need ground truth to know so we use SUNRGBD </a:t>
            </a:r>
            <a:r>
              <a:rPr lang="en-US" sz="1200" kern="1200" dirty="0" err="1">
                <a:solidFill>
                  <a:schemeClr val="tx1"/>
                </a:solidFill>
                <a:effectLst/>
                <a:latin typeface="+mn-lt"/>
                <a:ea typeface="+mn-ea"/>
                <a:cs typeface="+mn-cs"/>
              </a:rPr>
              <a:t>databse</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Wingdings" pitchFamily="2" charset="2"/>
              </a:rPr>
              <a:t> go </a:t>
            </a:r>
            <a:r>
              <a:rPr lang="en-US" sz="1200" kern="1200" dirty="0" err="1">
                <a:solidFill>
                  <a:schemeClr val="tx1"/>
                </a:solidFill>
                <a:effectLst/>
                <a:latin typeface="+mn-lt"/>
                <a:ea typeface="+mn-ea"/>
                <a:cs typeface="+mn-cs"/>
                <a:sym typeface="Wingdings" pitchFamily="2" charset="2"/>
              </a:rPr>
              <a:t>straigt</a:t>
            </a:r>
            <a:r>
              <a:rPr lang="en-US" sz="1200" kern="1200" dirty="0">
                <a:solidFill>
                  <a:schemeClr val="tx1"/>
                </a:solidFill>
                <a:effectLst/>
                <a:latin typeface="+mn-lt"/>
                <a:ea typeface="+mn-ea"/>
                <a:cs typeface="+mn-cs"/>
                <a:sym typeface="Wingdings" pitchFamily="2" charset="2"/>
              </a:rPr>
              <a:t> to stimulus selection slide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 a slide with the big picture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astronaut first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remove </a:t>
            </a:r>
            <a:r>
              <a:rPr lang="en-US" sz="1200" kern="1200" dirty="0" err="1">
                <a:solidFill>
                  <a:schemeClr val="tx1"/>
                </a:solidFill>
                <a:effectLst/>
                <a:latin typeface="+mn-lt"/>
                <a:ea typeface="+mn-ea"/>
                <a:cs typeface="+mn-cs"/>
              </a:rPr>
              <a:t>expeirmental</a:t>
            </a:r>
            <a:r>
              <a:rPr lang="en-US" sz="1200" kern="1200" dirty="0">
                <a:solidFill>
                  <a:schemeClr val="tx1"/>
                </a:solidFill>
                <a:effectLst/>
                <a:latin typeface="+mn-lt"/>
                <a:ea typeface="+mn-ea"/>
                <a:cs typeface="+mn-cs"/>
              </a:rPr>
              <a:t> paradigms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make the title the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Does behavior vary across individual scenes and does it generalize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Based only on stimulus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Want to make sure behavior is not driven by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design capitalizes on crowd-sourced data collection pipeline and a large image database to clarify spatial information processing in pictured scenes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1853813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628650" lvl="1" indent="-171450">
              <a:buFontTx/>
              <a:buChar char="-"/>
            </a:pPr>
            <a:r>
              <a:rPr lang="en-US" dirty="0"/>
              <a:t>We’ll begin by looking at our experimental paradigms.</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871308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Move this </a:t>
            </a:r>
            <a:r>
              <a:rPr lang="en-US" sz="1200" kern="1200" dirty="0" err="1">
                <a:solidFill>
                  <a:schemeClr val="tx1"/>
                </a:solidFill>
                <a:effectLst/>
                <a:latin typeface="+mn-lt"/>
                <a:ea typeface="+mn-ea"/>
                <a:cs typeface="+mn-cs"/>
              </a:rPr>
              <a:t>shpiel</a:t>
            </a:r>
            <a:r>
              <a:rPr lang="en-US" sz="1200" kern="1200" dirty="0">
                <a:solidFill>
                  <a:schemeClr val="tx1"/>
                </a:solidFill>
                <a:effectLst/>
                <a:latin typeface="+mn-lt"/>
                <a:ea typeface="+mn-ea"/>
                <a:cs typeface="+mn-cs"/>
              </a:rPr>
              <a:t> to the next slide, remove this slide </a:t>
            </a:r>
          </a:p>
          <a:p>
            <a:r>
              <a:rPr lang="en-US" sz="1200" kern="1200" dirty="0">
                <a:solidFill>
                  <a:schemeClr val="tx1"/>
                </a:solidFill>
                <a:effectLst/>
                <a:latin typeface="+mn-lt"/>
                <a:ea typeface="+mn-ea"/>
                <a:cs typeface="+mn-cs"/>
              </a:rPr>
              <a:t>Strong impression of depth even from impossible scenes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But there exists a large gap in the literature in picture perception.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see how sensitivity to distance changed over time. </a:t>
            </a:r>
          </a:p>
          <a:p>
            <a:r>
              <a:rPr lang="en-US" dirty="0"/>
              <a:t>We employed </a:t>
            </a:r>
            <a:r>
              <a:rPr lang="en-US" dirty="0" err="1"/>
              <a:t>latin</a:t>
            </a:r>
            <a:r>
              <a:rPr lang="en-US" dirty="0"/>
              <a:t> square counterbalancing to control for hysteresis effects such that each participant saw a unique trial order. </a:t>
            </a:r>
          </a:p>
        </p:txBody>
      </p:sp>
      <p:sp>
        <p:nvSpPr>
          <p:cNvPr id="4" name="Slide Number Placeholder 3"/>
          <p:cNvSpPr>
            <a:spLocks noGrp="1"/>
          </p:cNvSpPr>
          <p:nvPr>
            <p:ph type="sldNum" sz="quarter" idx="5"/>
          </p:nvPr>
        </p:nvSpPr>
        <p:spPr/>
        <p:txBody>
          <a:bodyPr/>
          <a:lstStyle/>
          <a:p>
            <a:fld id="{7101A92E-6ADC-7A4A-BE34-9217B288BD0B}" type="slidenum">
              <a:rPr lang="en-US" smtClean="0"/>
              <a:t>20</a:t>
            </a:fld>
            <a:endParaRPr lang="en-US"/>
          </a:p>
        </p:txBody>
      </p:sp>
    </p:spTree>
    <p:extLst>
      <p:ext uri="{BB962C8B-B14F-4D97-AF65-F5344CB8AC3E}">
        <p14:creationId xmlns:p14="http://schemas.microsoft.com/office/powerpoint/2010/main" val="3717912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21</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Breakout Ns by durations )156 per duration</a:t>
            </a:r>
          </a:p>
          <a:p>
            <a:endParaRPr lang="en-US" dirty="0"/>
          </a:p>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Let’s start with verbal judgment </a:t>
            </a:r>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4213586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because of the variability between the range of responses given. One person might respond with depths between 1-5 meters whereas someone may overestimate overall and respond with depths between 3-12 meters. The exact numerical value of their response is not of interest however, we are more interested in how sensitive people are to changes in depth. By z-scoring we reduce the between subject variability so we can assess sensitivity. </a:t>
            </a:r>
          </a:p>
          <a:p>
            <a:endParaRPr lang="en-US" dirty="0"/>
          </a:p>
          <a:p>
            <a:endParaRPr lang="en-US" dirty="0"/>
          </a:p>
          <a:p>
            <a:r>
              <a:rPr lang="en-US" dirty="0"/>
              <a:t>remove slide</a:t>
            </a:r>
          </a:p>
          <a:p>
            <a:r>
              <a:rPr lang="en-US" dirty="0"/>
              <a:t>just say briefly on next time </a:t>
            </a:r>
          </a:p>
          <a:p>
            <a:endParaRPr lang="en-US" dirty="0"/>
          </a:p>
          <a:p>
            <a:endParaRPr lang="en-US" dirty="0"/>
          </a:p>
          <a:p>
            <a:endParaRPr lang="en-US" dirty="0"/>
          </a:p>
          <a:p>
            <a:endParaRPr lang="en-US" dirty="0"/>
          </a:p>
          <a:p>
            <a:endParaRPr lang="en-US" dirty="0"/>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without the data fist </a:t>
            </a:r>
          </a:p>
          <a:p>
            <a:r>
              <a:rPr lang="en-US" dirty="0"/>
              <a:t>Z scored to control for variability in the range of responses</a:t>
            </a:r>
          </a:p>
          <a:p>
            <a:r>
              <a:rPr lang="en-US" dirty="0"/>
              <a:t>Out put is the SLOPE – sensitivity </a:t>
            </a:r>
          </a:p>
          <a:p>
            <a:endParaRPr lang="en-US" dirty="0"/>
          </a:p>
          <a:p>
            <a:r>
              <a:rPr lang="en-US" dirty="0"/>
              <a:t>Make all labels bigger </a:t>
            </a:r>
          </a:p>
          <a:p>
            <a:endParaRPr lang="en-US" dirty="0"/>
          </a:p>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a:p>
            <a:endParaRPr lang="en-US" dirty="0"/>
          </a:p>
          <a:p>
            <a:endParaRPr lang="en-US" dirty="0"/>
          </a:p>
          <a:p>
            <a:r>
              <a:rPr lang="en-US" dirty="0"/>
              <a:t>explain that 125 is viewing durations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a:p>
            <a:endParaRPr lang="en-US" dirty="0"/>
          </a:p>
          <a:p>
            <a:endParaRPr lang="en-US" dirty="0"/>
          </a:p>
          <a:p>
            <a:r>
              <a:rPr lang="en-US" dirty="0"/>
              <a:t>explain that 125 is viewing durations</a:t>
            </a:r>
          </a:p>
        </p:txBody>
      </p:sp>
      <p:sp>
        <p:nvSpPr>
          <p:cNvPr id="4" name="Slide Number Placeholder 3"/>
          <p:cNvSpPr>
            <a:spLocks noGrp="1"/>
          </p:cNvSpPr>
          <p:nvPr>
            <p:ph type="sldNum" sz="quarter" idx="5"/>
          </p:nvPr>
        </p:nvSpPr>
        <p:spPr/>
        <p:txBody>
          <a:bodyPr/>
          <a:lstStyle/>
          <a:p>
            <a:fld id="{7101A92E-6ADC-7A4A-BE34-9217B288BD0B}" type="slidenum">
              <a:rPr lang="en-US" smtClean="0"/>
              <a:t>26</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viewing durations we observed a numerical increase in slope – trending at 0.08</a:t>
            </a:r>
          </a:p>
          <a:p>
            <a:endParaRPr lang="en-US" dirty="0"/>
          </a:p>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In fact at as little as 125 ms significant spatial information is accessible. &lt;SAY THIS&gt; </a:t>
            </a:r>
          </a:p>
          <a:p>
            <a:endParaRPr lang="en-US" dirty="0"/>
          </a:p>
          <a:p>
            <a:r>
              <a:rPr lang="en-US" dirty="0"/>
              <a:t>Remarkably, estimates within individual scenes differed significantly from each other even at identical depths.</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thus far we see strong sensitivity to depth in verbal judgment, so lets look at discrimination next. </a:t>
            </a:r>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2464229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&lt;&lt;have aims after this slide&gt;&gt; </a:t>
            </a:r>
          </a:p>
          <a:p>
            <a:r>
              <a:rPr lang="en-US" sz="1200" kern="1200" dirty="0">
                <a:solidFill>
                  <a:schemeClr val="tx1"/>
                </a:solidFill>
                <a:effectLst/>
                <a:latin typeface="+mn-lt"/>
                <a:ea typeface="+mn-ea"/>
                <a:cs typeface="+mn-cs"/>
              </a:rPr>
              <a:t>in the absence of the right cues, we cant do this - astronaut </a:t>
            </a:r>
          </a:p>
          <a:p>
            <a:r>
              <a:rPr lang="en-US" sz="1200" kern="1200" dirty="0">
                <a:solidFill>
                  <a:schemeClr val="tx1"/>
                </a:solidFill>
                <a:effectLst/>
                <a:latin typeface="+mn-lt"/>
                <a:ea typeface="+mn-ea"/>
                <a:cs typeface="+mn-cs"/>
              </a:rPr>
              <a:t>how do we do this? </a:t>
            </a:r>
          </a:p>
          <a:p>
            <a:r>
              <a:rPr lang="en-US" sz="1200" kern="1200" dirty="0" err="1">
                <a:solidFill>
                  <a:schemeClr val="tx1"/>
                </a:solidFill>
                <a:effectLst/>
                <a:latin typeface="+mn-lt"/>
                <a:ea typeface="+mn-ea"/>
                <a:cs typeface="+mn-cs"/>
              </a:rPr>
              <a:t>judgemenrs</a:t>
            </a:r>
            <a:r>
              <a:rPr lang="en-US" sz="1200" kern="1200" dirty="0">
                <a:solidFill>
                  <a:schemeClr val="tx1"/>
                </a:solidFill>
                <a:effectLst/>
                <a:latin typeface="+mn-lt"/>
                <a:ea typeface="+mn-ea"/>
                <a:cs typeface="+mn-cs"/>
              </a:rPr>
              <a:t> are reflective </a:t>
            </a:r>
            <a:r>
              <a:rPr lang="en-US" sz="1200" kern="1200" dirty="0" err="1">
                <a:solidFill>
                  <a:schemeClr val="tx1"/>
                </a:solidFill>
                <a:effectLst/>
                <a:latin typeface="+mn-lt"/>
                <a:ea typeface="+mn-ea"/>
                <a:cs typeface="+mn-cs"/>
              </a:rPr>
              <a:t>os</a:t>
            </a:r>
            <a:r>
              <a:rPr lang="en-US" sz="1200" kern="1200" dirty="0">
                <a:solidFill>
                  <a:schemeClr val="tx1"/>
                </a:solidFill>
                <a:effectLst/>
                <a:latin typeface="+mn-lt"/>
                <a:ea typeface="+mn-ea"/>
                <a:cs typeface="+mn-cs"/>
              </a:rPr>
              <a:t> stimuli - generalization </a:t>
            </a:r>
          </a:p>
          <a:p>
            <a:r>
              <a:rPr lang="en-US" sz="1200" kern="1200" dirty="0">
                <a:solidFill>
                  <a:schemeClr val="tx1"/>
                </a:solidFill>
                <a:effectLst/>
                <a:latin typeface="+mn-lt"/>
                <a:ea typeface="+mn-ea"/>
                <a:cs typeface="+mn-cs"/>
              </a:rPr>
              <a:t>relate data to </a:t>
            </a:r>
            <a:r>
              <a:rPr lang="en-US" sz="1200" kern="1200" dirty="0" err="1">
                <a:solidFill>
                  <a:schemeClr val="tx1"/>
                </a:solidFill>
                <a:effectLst/>
                <a:latin typeface="+mn-lt"/>
                <a:ea typeface="+mn-ea"/>
                <a:cs typeface="+mn-cs"/>
              </a:rPr>
              <a:t>deatures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a:p>
            <a:endParaRPr lang="en-US" dirty="0"/>
          </a:p>
          <a:p>
            <a:r>
              <a:rPr lang="en-US" dirty="0"/>
              <a:t>https://</a:t>
            </a:r>
            <a:r>
              <a:rPr lang="en-US" dirty="0" err="1"/>
              <a:t>www.flickr.com</a:t>
            </a:r>
            <a:r>
              <a:rPr lang="en-US" dirty="0"/>
              <a:t>/photos/119730384@N04/16600888039</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endParaRPr lang="en-US" dirty="0"/>
          </a:p>
          <a:p>
            <a:r>
              <a:rPr lang="en-US" dirty="0"/>
              <a:t>Relative to the difference in depth between scenes, no need to say </a:t>
            </a:r>
            <a:r>
              <a:rPr lang="en-US" dirty="0" err="1"/>
              <a:t>kinect</a:t>
            </a:r>
            <a:endParaRPr lang="en-US" dirty="0"/>
          </a:p>
          <a:p>
            <a:endParaRPr lang="en-US" dirty="0"/>
          </a:p>
          <a:p>
            <a:r>
              <a:rPr lang="en-US" dirty="0"/>
              <a:t>For the plots, on the x axis we have the Kinect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performance is above 50 percent and SHOW THE AVERAGE </a:t>
            </a:r>
          </a:p>
          <a:p>
            <a:r>
              <a:rPr lang="en-US" dirty="0"/>
              <a:t>Slight linear relationship between depth difference and accuracy </a:t>
            </a:r>
          </a:p>
          <a:p>
            <a:r>
              <a:rPr lang="en-US" dirty="0"/>
              <a:t>Weak though</a:t>
            </a:r>
          </a:p>
          <a:p>
            <a:endParaRPr lang="en-US" dirty="0"/>
          </a:p>
          <a:p>
            <a:endParaRPr lang="en-US" dirty="0"/>
          </a:p>
          <a:p>
            <a:r>
              <a:rPr lang="en-US" dirty="0"/>
              <a:t>At 125 ms, although we observed a significant relationship between Kinect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t>
            </a:r>
            <a:r>
              <a:rPr lang="en-US" dirty="0" err="1"/>
              <a:t>abovev</a:t>
            </a:r>
            <a:r>
              <a:rPr lang="en-US" dirty="0"/>
              <a:t> chance but its not great </a:t>
            </a:r>
          </a:p>
          <a:p>
            <a:r>
              <a:rPr lang="en-US" dirty="0"/>
              <a:t>(include accuracy </a:t>
            </a:r>
            <a:r>
              <a:rPr lang="en-US" dirty="0" err="1"/>
              <a:t>paranthetically</a:t>
            </a:r>
            <a:r>
              <a:rPr lang="en-US" dirty="0"/>
              <a:t>)</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a:p>
            <a:r>
              <a:rPr lang="en-US" dirty="0"/>
              <a:t>Pick a better example where </a:t>
            </a:r>
            <a:r>
              <a:rPr lang="en-US" dirty="0" err="1"/>
              <a:t>resid</a:t>
            </a:r>
            <a:r>
              <a:rPr lang="en-US" dirty="0"/>
              <a:t> </a:t>
            </a:r>
            <a:r>
              <a:rPr lang="en-US" dirty="0" err="1"/>
              <a:t>corr</a:t>
            </a:r>
            <a:r>
              <a:rPr lang="en-US" dirty="0"/>
              <a:t> is dead on the line </a:t>
            </a:r>
          </a:p>
        </p:txBody>
      </p:sp>
      <p:sp>
        <p:nvSpPr>
          <p:cNvPr id="4" name="Slide Number Placeholder 3"/>
          <p:cNvSpPr>
            <a:spLocks noGrp="1"/>
          </p:cNvSpPr>
          <p:nvPr>
            <p:ph type="sldNum" sz="quarter" idx="5"/>
          </p:nvPr>
        </p:nvSpPr>
        <p:spPr/>
        <p:txBody>
          <a:bodyPr/>
          <a:lstStyle/>
          <a:p>
            <a:fld id="{7101A92E-6ADC-7A4A-BE34-9217B288BD0B}" type="slidenum">
              <a:rPr lang="en-US" smtClean="0"/>
              <a:t>35</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a:p>
            <a:r>
              <a:rPr lang="en-US" dirty="0"/>
              <a:t>black </a:t>
            </a:r>
            <a:r>
              <a:rPr lang="en-US" dirty="0" err="1"/>
              <a:t>cirlce</a:t>
            </a:r>
            <a:r>
              <a:rPr lang="en-US" dirty="0"/>
              <a:t> is not clear in enough </a:t>
            </a:r>
          </a:p>
        </p:txBody>
      </p:sp>
      <p:sp>
        <p:nvSpPr>
          <p:cNvPr id="4" name="Slide Number Placeholder 3"/>
          <p:cNvSpPr>
            <a:spLocks noGrp="1"/>
          </p:cNvSpPr>
          <p:nvPr>
            <p:ph type="sldNum" sz="quarter" idx="5"/>
          </p:nvPr>
        </p:nvSpPr>
        <p:spPr/>
        <p:txBody>
          <a:bodyPr/>
          <a:lstStyle/>
          <a:p>
            <a:fld id="{7101A92E-6ADC-7A4A-BE34-9217B288BD0B}" type="slidenum">
              <a:rPr lang="en-US" smtClean="0"/>
              <a:t>36</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37</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So we would expect discrimination not to reflect ground truth or VE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38</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Labels too small </a:t>
            </a:r>
          </a:p>
          <a:p>
            <a:r>
              <a:rPr lang="en-US" dirty="0"/>
              <a:t>Remove the red line</a:t>
            </a:r>
          </a:p>
          <a:p>
            <a:r>
              <a:rPr lang="en-US" dirty="0"/>
              <a:t>Remove box around the plot</a:t>
            </a:r>
          </a:p>
          <a:p>
            <a:endParaRPr lang="en-US" dirty="0"/>
          </a:p>
          <a:p>
            <a:r>
              <a:rPr lang="en-US" dirty="0"/>
              <a:t>We have distributions for each image </a:t>
            </a:r>
          </a:p>
          <a:p>
            <a:endParaRPr lang="en-US" dirty="0"/>
          </a:p>
          <a:p>
            <a:endParaRPr lang="en-US" dirty="0"/>
          </a:p>
          <a:p>
            <a:r>
              <a:rPr lang="en-US" dirty="0"/>
              <a:t>The question here is – how predictable is discrimination performance from independent verbal judgments? </a:t>
            </a:r>
          </a:p>
          <a:p>
            <a:endParaRPr lang="en-US" dirty="0"/>
          </a:p>
          <a:p>
            <a:r>
              <a:rPr lang="en-US" dirty="0"/>
              <a:t>To step through the process</a:t>
            </a:r>
          </a:p>
          <a:p>
            <a:endParaRPr lang="en-US" dirty="0"/>
          </a:p>
          <a:p>
            <a:r>
              <a:rPr lang="en-US" dirty="0"/>
              <a:t>1. For each the images in each discrimination trial we take a look at the distribution of verbal estimates given in experiment </a:t>
            </a:r>
          </a:p>
          <a:p>
            <a:r>
              <a:rPr lang="en-US" dirty="0"/>
              <a:t>2. On the left we have the distribution for stimulus 0 and on the right stimulus 1</a:t>
            </a:r>
          </a:p>
          <a:p>
            <a:r>
              <a:rPr lang="en-US" dirty="0"/>
              <a:t>3. Going off of the average depth estimate for each image, which is labeled with the black dashed line, if we ask the question which target was closer - the answer is stim 0</a:t>
            </a:r>
          </a:p>
          <a:p>
            <a:endParaRPr lang="en-US" dirty="0"/>
          </a:p>
          <a:p>
            <a:endParaRPr lang="en-US" dirty="0"/>
          </a:p>
          <a:p>
            <a:r>
              <a:rPr lang="en-US" dirty="0"/>
              <a:t>labels are too small </a:t>
            </a:r>
          </a:p>
          <a:p>
            <a:r>
              <a:rPr lang="en-US" dirty="0"/>
              <a:t>make the axes stand out more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490335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115957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this blank first </a:t>
            </a:r>
          </a:p>
          <a:p>
            <a:r>
              <a:rPr lang="en-US" dirty="0"/>
              <a:t>And remove z score label</a:t>
            </a:r>
          </a:p>
          <a:p>
            <a:endParaRPr lang="en-US" dirty="0"/>
          </a:p>
          <a:p>
            <a:endParaRPr lang="en-US" dirty="0"/>
          </a:p>
          <a:p>
            <a:r>
              <a:rPr lang="en-US" dirty="0"/>
              <a:t>With this new regressor, we see a stronger model fit and an increase in accuracy overall that is sustained as viewing duration increases. </a:t>
            </a:r>
          </a:p>
          <a:p>
            <a:endParaRPr lang="en-US" dirty="0"/>
          </a:p>
          <a:p>
            <a:endParaRPr lang="en-US" dirty="0"/>
          </a:p>
          <a:p>
            <a:endParaRPr lang="en-US" dirty="0"/>
          </a:p>
          <a:p>
            <a:r>
              <a:rPr lang="en-US" dirty="0"/>
              <a:t>make new name for x axis </a:t>
            </a:r>
          </a:p>
          <a:p>
            <a:r>
              <a:rPr lang="en-US" dirty="0"/>
              <a:t>VE difference </a:t>
            </a:r>
          </a:p>
          <a:p>
            <a:endParaRPr lang="en-US" dirty="0"/>
          </a:p>
          <a:p>
            <a:r>
              <a:rPr lang="en-US" dirty="0"/>
              <a:t>Need to show </a:t>
            </a:r>
            <a:r>
              <a:rPr lang="en-US" dirty="0" err="1"/>
              <a:t>tha</a:t>
            </a:r>
            <a:r>
              <a:rPr lang="en-US" dirty="0"/>
              <a:t> average PC </a:t>
            </a:r>
          </a:p>
          <a:p>
            <a:r>
              <a:rPr lang="en-US" dirty="0"/>
              <a:t>do it </a:t>
            </a:r>
            <a:r>
              <a:rPr lang="en-US" dirty="0" err="1"/>
              <a:t>parathetically</a:t>
            </a:r>
            <a:r>
              <a:rPr lang="en-US" dirty="0"/>
              <a:t> on the title </a:t>
            </a:r>
          </a:p>
        </p:txBody>
      </p:sp>
      <p:sp>
        <p:nvSpPr>
          <p:cNvPr id="4" name="Slide Number Placeholder 3"/>
          <p:cNvSpPr>
            <a:spLocks noGrp="1"/>
          </p:cNvSpPr>
          <p:nvPr>
            <p:ph type="sldNum" sz="quarter" idx="5"/>
          </p:nvPr>
        </p:nvSpPr>
        <p:spPr/>
        <p:txBody>
          <a:bodyPr/>
          <a:lstStyle/>
          <a:p>
            <a:fld id="{7101A92E-6ADC-7A4A-BE34-9217B288BD0B}" type="slidenum">
              <a:rPr lang="en-US" smtClean="0"/>
              <a:t>43</a:t>
            </a:fld>
            <a:endParaRPr lang="en-US"/>
          </a:p>
        </p:txBody>
      </p:sp>
    </p:spTree>
    <p:extLst>
      <p:ext uri="{BB962C8B-B14F-4D97-AF65-F5344CB8AC3E}">
        <p14:creationId xmlns:p14="http://schemas.microsoft.com/office/powerpoint/2010/main" val="1182958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a:p>
            <a:r>
              <a:rPr lang="en-US" dirty="0"/>
              <a:t>make new name for x axis </a:t>
            </a:r>
          </a:p>
          <a:p>
            <a:r>
              <a:rPr lang="en-US" dirty="0"/>
              <a:t>VE difference </a:t>
            </a:r>
          </a:p>
          <a:p>
            <a:endParaRPr lang="en-US" dirty="0"/>
          </a:p>
          <a:p>
            <a:r>
              <a:rPr lang="en-US" dirty="0"/>
              <a:t>Need to show </a:t>
            </a:r>
            <a:r>
              <a:rPr lang="en-US" dirty="0" err="1"/>
              <a:t>tha</a:t>
            </a:r>
            <a:r>
              <a:rPr lang="en-US" dirty="0"/>
              <a:t> average PC </a:t>
            </a:r>
          </a:p>
          <a:p>
            <a:r>
              <a:rPr lang="en-US" dirty="0"/>
              <a:t>do it </a:t>
            </a:r>
            <a:r>
              <a:rPr lang="en-US" dirty="0" err="1"/>
              <a:t>parathetically</a:t>
            </a:r>
            <a:r>
              <a:rPr lang="en-US" dirty="0"/>
              <a:t> on the title </a:t>
            </a:r>
          </a:p>
          <a:p>
            <a:endParaRPr lang="en-US" dirty="0"/>
          </a:p>
          <a:p>
            <a:r>
              <a:rPr lang="en-US" dirty="0"/>
              <a:t>Have the Kinect accuracy next to it to show that </a:t>
            </a:r>
            <a:r>
              <a:rPr lang="en-US" dirty="0" err="1"/>
              <a:t>ve</a:t>
            </a:r>
            <a:r>
              <a:rPr lang="en-US" dirty="0"/>
              <a:t> reg accuracy is better </a:t>
            </a:r>
          </a:p>
        </p:txBody>
      </p:sp>
      <p:sp>
        <p:nvSpPr>
          <p:cNvPr id="4" name="Slide Number Placeholder 3"/>
          <p:cNvSpPr>
            <a:spLocks noGrp="1"/>
          </p:cNvSpPr>
          <p:nvPr>
            <p:ph type="sldNum" sz="quarter" idx="5"/>
          </p:nvPr>
        </p:nvSpPr>
        <p:spPr/>
        <p:txBody>
          <a:bodyPr/>
          <a:lstStyle/>
          <a:p>
            <a:fld id="{7101A92E-6ADC-7A4A-BE34-9217B288BD0B}" type="slidenum">
              <a:rPr lang="en-US" smtClean="0"/>
              <a:t>44</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new regressor, we see a stronger model fit and an increase in accuracy overall that is sustained as viewing duration increases.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45</a:t>
            </a:fld>
            <a:endParaRPr lang="en-US"/>
          </a:p>
        </p:txBody>
      </p:sp>
    </p:spTree>
    <p:extLst>
      <p:ext uri="{BB962C8B-B14F-4D97-AF65-F5344CB8AC3E}">
        <p14:creationId xmlns:p14="http://schemas.microsoft.com/office/powerpoint/2010/main" val="3055110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46</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Already started to show that there is some generalization </a:t>
            </a:r>
          </a:p>
          <a:p>
            <a:r>
              <a:rPr lang="en-US" dirty="0"/>
              <a:t>Broader set of interrelationships </a:t>
            </a:r>
          </a:p>
          <a:p>
            <a:endParaRPr lang="en-US" dirty="0"/>
          </a:p>
          <a:p>
            <a:endParaRPr lang="en-US" dirty="0"/>
          </a:p>
          <a:p>
            <a:endParaRPr lang="en-US" dirty="0"/>
          </a:p>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105566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&lt;&lt;have aims after this slide&gt;&gt; </a:t>
            </a:r>
          </a:p>
          <a:p>
            <a:r>
              <a:rPr lang="en-US" sz="1200" kern="1200" dirty="0">
                <a:solidFill>
                  <a:schemeClr val="tx1"/>
                </a:solidFill>
                <a:effectLst/>
                <a:latin typeface="+mn-lt"/>
                <a:ea typeface="+mn-ea"/>
                <a:cs typeface="+mn-cs"/>
              </a:rPr>
              <a:t>in the absence of the right cues, we cant do this - astronaut </a:t>
            </a:r>
          </a:p>
          <a:p>
            <a:r>
              <a:rPr lang="en-US" sz="1200" kern="1200" dirty="0">
                <a:solidFill>
                  <a:schemeClr val="tx1"/>
                </a:solidFill>
                <a:effectLst/>
                <a:latin typeface="+mn-lt"/>
                <a:ea typeface="+mn-ea"/>
                <a:cs typeface="+mn-cs"/>
              </a:rPr>
              <a:t>how do we do this? </a:t>
            </a:r>
          </a:p>
          <a:p>
            <a:r>
              <a:rPr lang="en-US" sz="1200" kern="1200" dirty="0" err="1">
                <a:solidFill>
                  <a:schemeClr val="tx1"/>
                </a:solidFill>
                <a:effectLst/>
                <a:latin typeface="+mn-lt"/>
                <a:ea typeface="+mn-ea"/>
                <a:cs typeface="+mn-cs"/>
              </a:rPr>
              <a:t>judgemenrs</a:t>
            </a:r>
            <a:r>
              <a:rPr lang="en-US" sz="1200" kern="1200" dirty="0">
                <a:solidFill>
                  <a:schemeClr val="tx1"/>
                </a:solidFill>
                <a:effectLst/>
                <a:latin typeface="+mn-lt"/>
                <a:ea typeface="+mn-ea"/>
                <a:cs typeface="+mn-cs"/>
              </a:rPr>
              <a:t> are reflective </a:t>
            </a:r>
            <a:r>
              <a:rPr lang="en-US" sz="1200" kern="1200" dirty="0" err="1">
                <a:solidFill>
                  <a:schemeClr val="tx1"/>
                </a:solidFill>
                <a:effectLst/>
                <a:latin typeface="+mn-lt"/>
                <a:ea typeface="+mn-ea"/>
                <a:cs typeface="+mn-cs"/>
              </a:rPr>
              <a:t>os</a:t>
            </a:r>
            <a:r>
              <a:rPr lang="en-US" sz="1200" kern="1200" dirty="0">
                <a:solidFill>
                  <a:schemeClr val="tx1"/>
                </a:solidFill>
                <a:effectLst/>
                <a:latin typeface="+mn-lt"/>
                <a:ea typeface="+mn-ea"/>
                <a:cs typeface="+mn-cs"/>
              </a:rPr>
              <a:t> stimuli - generalization </a:t>
            </a:r>
          </a:p>
          <a:p>
            <a:r>
              <a:rPr lang="en-US" sz="1200" kern="1200" dirty="0">
                <a:solidFill>
                  <a:schemeClr val="tx1"/>
                </a:solidFill>
                <a:effectLst/>
                <a:latin typeface="+mn-lt"/>
                <a:ea typeface="+mn-ea"/>
                <a:cs typeface="+mn-cs"/>
              </a:rPr>
              <a:t>relate data to </a:t>
            </a:r>
            <a:r>
              <a:rPr lang="en-US" sz="1200" kern="1200" dirty="0" err="1">
                <a:solidFill>
                  <a:schemeClr val="tx1"/>
                </a:solidFill>
                <a:effectLst/>
                <a:latin typeface="+mn-lt"/>
                <a:ea typeface="+mn-ea"/>
                <a:cs typeface="+mn-cs"/>
              </a:rPr>
              <a:t>deatures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a:p>
            <a:endParaRPr lang="en-US" dirty="0"/>
          </a:p>
          <a:p>
            <a:r>
              <a:rPr lang="en-US" dirty="0"/>
              <a:t>https://</a:t>
            </a:r>
            <a:r>
              <a:rPr lang="en-US" dirty="0" err="1"/>
              <a:t>www.flickr.com</a:t>
            </a:r>
            <a:r>
              <a:rPr lang="en-US" dirty="0"/>
              <a:t>/photos/119730384@N04/16600888039</a:t>
            </a:r>
          </a:p>
        </p:txBody>
      </p:sp>
      <p:sp>
        <p:nvSpPr>
          <p:cNvPr id="4" name="Slide Number Placeholder 3"/>
          <p:cNvSpPr>
            <a:spLocks noGrp="1"/>
          </p:cNvSpPr>
          <p:nvPr>
            <p:ph type="sldNum" sz="quarter" idx="5"/>
          </p:nvPr>
        </p:nvSpPr>
        <p:spPr/>
        <p:txBody>
          <a:bodyPr/>
          <a:lstStyle/>
          <a:p>
            <a:fld id="{7101A92E-6ADC-7A4A-BE34-9217B288BD0B}" type="slidenum">
              <a:rPr lang="en-US" smtClean="0"/>
              <a:t>5</a:t>
            </a:fld>
            <a:endParaRPr lang="en-US"/>
          </a:p>
        </p:txBody>
      </p:sp>
    </p:spTree>
    <p:extLst>
      <p:ext uri="{BB962C8B-B14F-4D97-AF65-F5344CB8AC3E}">
        <p14:creationId xmlns:p14="http://schemas.microsoft.com/office/powerpoint/2010/main" val="31738643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691704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discrimination data, accuracy is highly reliable across random splits and between viewing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10855925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33394953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814519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all this behavioral data to understand the relative utility of pictorial cues by tracking how behavior changes along variations in scene image features. </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cues that have been tested in real world scenes </a:t>
            </a:r>
          </a:p>
          <a:p>
            <a:pPr marL="171450" indent="-171450">
              <a:buFontTx/>
              <a:buChar char="-"/>
            </a:pPr>
            <a:r>
              <a:rPr lang="en-US" dirty="0"/>
              <a:t>People are not only capable of picking up relative depth, but they can produce reasonable estimates of absolute depth </a:t>
            </a:r>
          </a:p>
          <a:p>
            <a:pPr marL="171450" indent="-171450">
              <a:buFontTx/>
              <a:buChar char="-"/>
            </a:pPr>
            <a:r>
              <a:rPr lang="en-US" dirty="0"/>
              <a:t>Familiar size is important here </a:t>
            </a:r>
          </a:p>
          <a:p>
            <a:endParaRPr lang="en-US" dirty="0"/>
          </a:p>
          <a:p>
            <a:r>
              <a:rPr lang="en-US" dirty="0"/>
              <a:t>We have developed an algorithmic approach to quantifying cues such as those listed here, which widely vary in our database of images. </a:t>
            </a:r>
          </a:p>
          <a:p>
            <a:endParaRPr lang="en-US" dirty="0"/>
          </a:p>
          <a:p>
            <a:endParaRPr lang="en-US" dirty="0"/>
          </a:p>
          <a:p>
            <a:endParaRPr lang="en-US" dirty="0"/>
          </a:p>
          <a:p>
            <a:r>
              <a:rPr lang="en-US" dirty="0"/>
              <a:t>&lt;that we are working to complete so that we can directly test for the utility of each cue in our set of selected scenes.&gt;</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endParaRPr lang="en-US" dirty="0"/>
          </a:p>
          <a:p>
            <a:r>
              <a:rPr lang="en-US" dirty="0"/>
              <a:t>With a measure of size for each object we can assess the impact of the ground plane, familiar size, and many other cues. </a:t>
            </a:r>
          </a:p>
          <a:p>
            <a:endParaRPr lang="en-US" dirty="0"/>
          </a:p>
          <a:p>
            <a:r>
              <a:rPr lang="en-US" dirty="0"/>
              <a:t>We hope to produce </a:t>
            </a:r>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our stimuli, if we go back to our astronaut example </a:t>
            </a:r>
          </a:p>
          <a:p>
            <a:r>
              <a:rPr lang="en-US" dirty="0"/>
              <a:t>We have so little semantic information </a:t>
            </a:r>
          </a:p>
          <a:p>
            <a:r>
              <a:rPr lang="en-US" dirty="0"/>
              <a:t>All of us, </a:t>
            </a:r>
            <a:r>
              <a:rPr lang="en-US" dirty="0" err="1"/>
              <a:t>im</a:t>
            </a:r>
            <a:r>
              <a:rPr lang="en-US" dirty="0"/>
              <a:t> assuming, are unfamiliar with the moon and have no reference frame for the familiar size of these objects – so id guess there would be a lot of variability in responses. </a:t>
            </a:r>
          </a:p>
          <a:p>
            <a:endParaRPr lang="en-US" dirty="0"/>
          </a:p>
          <a:p>
            <a:r>
              <a:rPr lang="en-US" dirty="0"/>
              <a:t>But I hope I have convinced you that this </a:t>
            </a:r>
            <a:r>
              <a:rPr lang="en-US" dirty="0" err="1"/>
              <a:t>variabililty</a:t>
            </a:r>
            <a:r>
              <a:rPr lang="en-US" dirty="0"/>
              <a:t> and error is at the crux of understanding human spatial perception. It is therefore critical that we test spatial perception in scenes that we navigate on a daily basis so we can predict errors that may be made. </a:t>
            </a:r>
          </a:p>
        </p:txBody>
      </p:sp>
      <p:sp>
        <p:nvSpPr>
          <p:cNvPr id="4" name="Slide Number Placeholder 3"/>
          <p:cNvSpPr>
            <a:spLocks noGrp="1"/>
          </p:cNvSpPr>
          <p:nvPr>
            <p:ph type="sldNum" sz="quarter" idx="5"/>
          </p:nvPr>
        </p:nvSpPr>
        <p:spPr/>
        <p:txBody>
          <a:bodyPr/>
          <a:lstStyle/>
          <a:p>
            <a:fld id="{7101A92E-6ADC-7A4A-BE34-9217B288BD0B}" type="slidenum">
              <a:rPr lang="en-US" smtClean="0"/>
              <a:t>69</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80</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41731031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2457602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11/13/22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11/13/22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11/13/22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11/13/22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11/13/22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11/13/22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11/13/22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11/13/22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11/13/22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11/13/22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11/13/22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11/13/22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3.pn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63.jp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9.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77.jp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0.tif"/><Relationship Id="rId7" Type="http://schemas.openxmlformats.org/officeDocument/2006/relationships/image" Target="../media/image84.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83.svg"/><Relationship Id="rId11" Type="http://schemas.openxmlformats.org/officeDocument/2006/relationships/image" Target="../media/image17.png"/><Relationship Id="rId5" Type="http://schemas.openxmlformats.org/officeDocument/2006/relationships/image" Target="../media/image82.png"/><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1590260"/>
            <a:ext cx="11076615" cy="3868310"/>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7509165-54A7-3D89-D206-45CFFB389F77}"/>
              </a:ext>
            </a:extLst>
          </p:cNvPr>
          <p:cNvSpPr/>
          <p:nvPr/>
        </p:nvSpPr>
        <p:spPr>
          <a:xfrm>
            <a:off x="11584539" y="1508214"/>
            <a:ext cx="607461" cy="3898392"/>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1479804"/>
            <a:ext cx="601579" cy="3898392"/>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4F40EF-4DD1-3924-462C-E1C93DD48075}"/>
              </a:ext>
            </a:extLst>
          </p:cNvPr>
          <p:cNvSpPr/>
          <p:nvPr/>
        </p:nvSpPr>
        <p:spPr>
          <a:xfrm>
            <a:off x="0" y="5378196"/>
            <a:ext cx="12192000" cy="1479804"/>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51346" y="1949064"/>
            <a:ext cx="10977078" cy="2726137"/>
          </a:xfrm>
        </p:spPr>
        <p:txBody>
          <a:bodyPr>
            <a:noAutofit/>
          </a:bodyPr>
          <a:lstStyle/>
          <a:p>
            <a:pPr>
              <a:lnSpc>
                <a:spcPct val="100000"/>
              </a:lnSpc>
              <a:spcAft>
                <a:spcPts val="1800"/>
              </a:spcAft>
            </a:pPr>
            <a:r>
              <a:rPr lang="en-US" sz="5400" b="1" dirty="0"/>
              <a:t>A Novel Generalization between </a:t>
            </a:r>
            <a:br>
              <a:rPr lang="en-US" sz="5400" b="1" dirty="0"/>
            </a:br>
            <a:r>
              <a:rPr lang="en-US" sz="5400" b="1" dirty="0"/>
              <a:t>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2941" y="5211877"/>
            <a:ext cx="12191999" cy="920426"/>
          </a:xfrm>
        </p:spPr>
        <p:txBody>
          <a:bodyPr>
            <a:noAutofit/>
          </a:bodyPr>
          <a:lstStyle/>
          <a:p>
            <a:pPr>
              <a:lnSpc>
                <a:spcPct val="100000"/>
              </a:lnSpc>
            </a:pPr>
            <a:r>
              <a:rPr lang="en-US" sz="2200" dirty="0"/>
              <a:t>Prachi Mahableshwarkar</a:t>
            </a:r>
            <a:r>
              <a:rPr lang="en-US" sz="2200" baseline="30000" dirty="0"/>
              <a:t>1</a:t>
            </a:r>
            <a:r>
              <a:rPr lang="en-US" sz="2200" dirty="0"/>
              <a:t>, Lindsay Houck</a:t>
            </a:r>
            <a:r>
              <a:rPr lang="en-US" sz="2200" baseline="30000" dirty="0"/>
              <a:t>2</a:t>
            </a:r>
            <a:r>
              <a:rPr lang="en-US" sz="2200" dirty="0"/>
              <a:t>, Dwight Kravitz</a:t>
            </a:r>
            <a:r>
              <a:rPr lang="en-US" sz="2200" baseline="30000" dirty="0"/>
              <a:t>1</a:t>
            </a:r>
            <a:r>
              <a:rPr lang="en-US" sz="2200" dirty="0"/>
              <a:t>, John Philbeck</a:t>
            </a:r>
            <a:r>
              <a:rPr lang="en-US" sz="2200" baseline="30000" dirty="0"/>
              <a:t>1</a:t>
            </a:r>
            <a:endParaRPr lang="en-US" sz="22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p:txBody>
      </p:sp>
      <p:sp>
        <p:nvSpPr>
          <p:cNvPr id="7" name="Rectangle 6">
            <a:extLst>
              <a:ext uri="{FF2B5EF4-FFF2-40B4-BE49-F238E27FC236}">
                <a16:creationId xmlns:a16="http://schemas.microsoft.com/office/drawing/2014/main" id="{52A108A0-2F27-8C2E-559D-038C301F81C2}"/>
              </a:ext>
            </a:extLst>
          </p:cNvPr>
          <p:cNvSpPr/>
          <p:nvPr/>
        </p:nvSpPr>
        <p:spPr>
          <a:xfrm>
            <a:off x="0" y="0"/>
            <a:ext cx="12192000" cy="159026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776021" y="4691"/>
            <a:ext cx="1159902" cy="1046593"/>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99390" y="123091"/>
            <a:ext cx="2820639" cy="1276339"/>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508204" y="1079694"/>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6" name="Rectangle 5">
            <a:extLst>
              <a:ext uri="{FF2B5EF4-FFF2-40B4-BE49-F238E27FC236}">
                <a16:creationId xmlns:a16="http://schemas.microsoft.com/office/drawing/2014/main" id="{09D92557-AE07-049D-5A15-AEDA2C85EC9F}"/>
              </a:ext>
            </a:extLst>
          </p:cNvPr>
          <p:cNvSpPr/>
          <p:nvPr/>
        </p:nvSpPr>
        <p:spPr>
          <a:xfrm>
            <a:off x="0" y="0"/>
            <a:ext cx="6096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4505128-66D9-A079-7959-CB8927D75B61}"/>
              </a:ext>
            </a:extLst>
          </p:cNvPr>
          <p:cNvSpPr>
            <a:spLocks noGrp="1"/>
          </p:cNvSpPr>
          <p:nvPr>
            <p:ph type="title"/>
          </p:nvPr>
        </p:nvSpPr>
        <p:spPr>
          <a:xfrm>
            <a:off x="1034142" y="2487839"/>
            <a:ext cx="10515600" cy="1325563"/>
          </a:xfrm>
          <a:solidFill>
            <a:schemeClr val="bg1"/>
          </a:solidFill>
        </p:spPr>
        <p:txBody>
          <a:bodyPr>
            <a:normAutofit fontScale="90000"/>
          </a:bodyPr>
          <a:lstStyle/>
          <a:p>
            <a:r>
              <a:rPr lang="en-US" i="1" dirty="0">
                <a:solidFill>
                  <a:srgbClr val="C00000"/>
                </a:solidFill>
                <a:latin typeface="+mn-lt"/>
              </a:rPr>
              <a:t>What is the relative utility of image features in </a:t>
            </a:r>
            <a:r>
              <a:rPr lang="en-US" b="1" i="1" dirty="0">
                <a:solidFill>
                  <a:srgbClr val="C00000"/>
                </a:solidFill>
                <a:latin typeface="+mn-lt"/>
              </a:rPr>
              <a:t>pictured scenes </a:t>
            </a:r>
            <a:r>
              <a:rPr lang="en-US" i="1" dirty="0">
                <a:solidFill>
                  <a:srgbClr val="C00000"/>
                </a:solidFill>
                <a:latin typeface="+mn-lt"/>
              </a:rPr>
              <a:t>that facilitate depth perception?</a:t>
            </a:r>
          </a:p>
        </p:txBody>
      </p:sp>
    </p:spTree>
    <p:extLst>
      <p:ext uri="{BB962C8B-B14F-4D97-AF65-F5344CB8AC3E}">
        <p14:creationId xmlns:p14="http://schemas.microsoft.com/office/powerpoint/2010/main" val="2502373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958861933"/>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014933114"/>
      </p:ext>
    </p:extLst>
  </p:cSld>
  <p:clrMapOvr>
    <a:masterClrMapping/>
  </p:clrMapOvr>
  <mc:AlternateContent xmlns:mc="http://schemas.openxmlformats.org/markup-compatibility/2006" xmlns:p14="http://schemas.microsoft.com/office/powerpoint/2010/main">
    <mc:Choice Requires="p14">
      <p:transition spd="slow" p14:dur="2000" advTm="4899"/>
    </mc:Choice>
    <mc:Fallback xmlns="">
      <p:transition spd="slow" advTm="489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mc:Choice xmlns:p14="http://schemas.microsoft.com/office/powerpoint/2010/main" Requires="p14">
      <p:transition spd="slow" p14:dur="2000" advTm="41772"/>
    </mc:Choice>
    <mc:Fallback>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814291905"/>
      </p:ext>
    </p:extLst>
  </p:cSld>
  <p:clrMapOvr>
    <a:masterClrMapping/>
  </p:clrMapOvr>
  <mc:AlternateContent xmlns:mc="http://schemas.openxmlformats.org/markup-compatibility/2006" xmlns:p14="http://schemas.microsoft.com/office/powerpoint/2010/main">
    <mc:Choice Requires="p14">
      <p:transition spd="slow" p14:dur="2000" advTm="5236"/>
    </mc:Choice>
    <mc:Fallback xmlns="">
      <p:transition spd="slow" advTm="5236"/>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grpSp>
        <p:nvGrpSpPr>
          <p:cNvPr id="9" name="Group 8">
            <a:extLst>
              <a:ext uri="{FF2B5EF4-FFF2-40B4-BE49-F238E27FC236}">
                <a16:creationId xmlns:a16="http://schemas.microsoft.com/office/drawing/2014/main" id="{7B033809-0536-F6D8-4CFB-20052FDD6F74}"/>
              </a:ext>
            </a:extLst>
          </p:cNvPr>
          <p:cNvGrpSpPr/>
          <p:nvPr/>
        </p:nvGrpSpPr>
        <p:grpSpPr>
          <a:xfrm>
            <a:off x="3330874" y="1097696"/>
            <a:ext cx="5530252" cy="5390804"/>
            <a:chOff x="2716058" y="1222387"/>
            <a:chExt cx="5530252" cy="5390804"/>
          </a:xfrm>
        </p:grpSpPr>
        <p:grpSp>
          <p:nvGrpSpPr>
            <p:cNvPr id="8" name="Group 7">
              <a:extLst>
                <a:ext uri="{FF2B5EF4-FFF2-40B4-BE49-F238E27FC236}">
                  <a16:creationId xmlns:a16="http://schemas.microsoft.com/office/drawing/2014/main" id="{4A8F84B8-E138-57CD-47FE-AC82AD6522B0}"/>
                </a:ext>
              </a:extLst>
            </p:cNvPr>
            <p:cNvGrpSpPr/>
            <p:nvPr/>
          </p:nvGrpSpPr>
          <p:grpSpPr>
            <a:xfrm>
              <a:off x="2716058" y="1222387"/>
              <a:ext cx="5530252" cy="5390804"/>
              <a:chOff x="-294965" y="1151457"/>
              <a:chExt cx="5530252" cy="5390804"/>
            </a:xfrm>
          </p:grpSpPr>
          <p:pic>
            <p:nvPicPr>
              <p:cNvPr id="6" name="Picture 5">
                <a:extLst>
                  <a:ext uri="{FF2B5EF4-FFF2-40B4-BE49-F238E27FC236}">
                    <a16:creationId xmlns:a16="http://schemas.microsoft.com/office/drawing/2014/main" id="{704E31D5-943C-76C3-C698-47FE6DC05311}"/>
                  </a:ext>
                </a:extLst>
              </p:cNvPr>
              <p:cNvPicPr>
                <a:picLocks noChangeAspect="1"/>
              </p:cNvPicPr>
              <p:nvPr/>
            </p:nvPicPr>
            <p:blipFill>
              <a:blip r:embed="rId3"/>
              <a:stretch>
                <a:fillRect/>
              </a:stretch>
            </p:blipFill>
            <p:spPr>
              <a:xfrm>
                <a:off x="-294965" y="1172460"/>
                <a:ext cx="5422863" cy="5369801"/>
              </a:xfrm>
              <a:prstGeom prst="rect">
                <a:avLst/>
              </a:prstGeom>
            </p:spPr>
          </p:pic>
          <p:sp>
            <p:nvSpPr>
              <p:cNvPr id="7" name="Rectangle 6">
                <a:extLst>
                  <a:ext uri="{FF2B5EF4-FFF2-40B4-BE49-F238E27FC236}">
                    <a16:creationId xmlns:a16="http://schemas.microsoft.com/office/drawing/2014/main" id="{5A8CF334-BB64-BB62-6D9C-978B7492F03F}"/>
                  </a:ext>
                </a:extLst>
              </p:cNvPr>
              <p:cNvSpPr/>
              <p:nvPr/>
            </p:nvSpPr>
            <p:spPr>
              <a:xfrm>
                <a:off x="359100" y="1151457"/>
                <a:ext cx="4876187" cy="484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rotWithShape="1">
            <a:blip r:embed="rId4"/>
            <a:srcRect l="13554" t="2258" r="2027" b="13059"/>
            <a:stretch/>
          </p:blipFill>
          <p:spPr>
            <a:xfrm>
              <a:off x="3356267" y="1765991"/>
              <a:ext cx="4519435" cy="4380017"/>
            </a:xfrm>
            <a:prstGeom prst="rect">
              <a:avLst/>
            </a:prstGeom>
          </p:spPr>
        </p:pic>
      </p:grpSp>
    </p:spTree>
    <p:extLst>
      <p:ext uri="{BB962C8B-B14F-4D97-AF65-F5344CB8AC3E}">
        <p14:creationId xmlns:p14="http://schemas.microsoft.com/office/powerpoint/2010/main" val="3163171089"/>
      </p:ext>
    </p:extLst>
  </p:cSld>
  <p:clrMapOvr>
    <a:masterClrMapping/>
  </p:clrMapOvr>
  <mc:AlternateContent xmlns:mc="http://schemas.openxmlformats.org/markup-compatibility/2006" xmlns:p14="http://schemas.microsoft.com/office/powerpoint/2010/main">
    <mc:Choice Requires="p14">
      <p:transition spd="slow" p14:dur="2000" advTm="46428"/>
    </mc:Choice>
    <mc:Fallback xmlns="">
      <p:transition spd="slow" advTm="4642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grpSp>
        <p:nvGrpSpPr>
          <p:cNvPr id="11" name="Group 10">
            <a:extLst>
              <a:ext uri="{FF2B5EF4-FFF2-40B4-BE49-F238E27FC236}">
                <a16:creationId xmlns:a16="http://schemas.microsoft.com/office/drawing/2014/main" id="{05CB7068-304D-A856-0207-DC5A6443CFF5}"/>
              </a:ext>
            </a:extLst>
          </p:cNvPr>
          <p:cNvGrpSpPr/>
          <p:nvPr/>
        </p:nvGrpSpPr>
        <p:grpSpPr>
          <a:xfrm>
            <a:off x="766934" y="5289403"/>
            <a:ext cx="10658132" cy="1020794"/>
            <a:chOff x="376452" y="5210506"/>
            <a:chExt cx="10658132" cy="1020794"/>
          </a:xfrm>
        </p:grpSpPr>
        <p:pic>
          <p:nvPicPr>
            <p:cNvPr id="12" name="Picture 11">
              <a:extLst>
                <a:ext uri="{FF2B5EF4-FFF2-40B4-BE49-F238E27FC236}">
                  <a16:creationId xmlns:a16="http://schemas.microsoft.com/office/drawing/2014/main" id="{0638876E-8E9D-096B-F722-35CF6B1C03A3}"/>
                </a:ext>
              </a:extLst>
            </p:cNvPr>
            <p:cNvPicPr>
              <a:picLocks noChangeAspect="1"/>
            </p:cNvPicPr>
            <p:nvPr/>
          </p:nvPicPr>
          <p:blipFill>
            <a:blip r:embed="rId6"/>
            <a:stretch>
              <a:fillRect/>
            </a:stretch>
          </p:blipFill>
          <p:spPr>
            <a:xfrm>
              <a:off x="3460496" y="5210506"/>
              <a:ext cx="1406000" cy="1020794"/>
            </a:xfrm>
            <a:prstGeom prst="rect">
              <a:avLst/>
            </a:prstGeom>
          </p:spPr>
        </p:pic>
        <p:pic>
          <p:nvPicPr>
            <p:cNvPr id="13" name="Picture 12">
              <a:extLst>
                <a:ext uri="{FF2B5EF4-FFF2-40B4-BE49-F238E27FC236}">
                  <a16:creationId xmlns:a16="http://schemas.microsoft.com/office/drawing/2014/main" id="{749DCF5D-23D9-EC34-6518-670292288302}"/>
                </a:ext>
              </a:extLst>
            </p:cNvPr>
            <p:cNvPicPr>
              <a:picLocks noChangeAspect="1"/>
            </p:cNvPicPr>
            <p:nvPr/>
          </p:nvPicPr>
          <p:blipFill>
            <a:blip r:embed="rId7"/>
            <a:stretch>
              <a:fillRect/>
            </a:stretch>
          </p:blipFill>
          <p:spPr>
            <a:xfrm>
              <a:off x="9628584" y="5210506"/>
              <a:ext cx="1406000" cy="1020794"/>
            </a:xfrm>
            <a:prstGeom prst="rect">
              <a:avLst/>
            </a:prstGeom>
          </p:spPr>
        </p:pic>
        <p:pic>
          <p:nvPicPr>
            <p:cNvPr id="14" name="Picture 13">
              <a:extLst>
                <a:ext uri="{FF2B5EF4-FFF2-40B4-BE49-F238E27FC236}">
                  <a16:creationId xmlns:a16="http://schemas.microsoft.com/office/drawing/2014/main" id="{3E6ADFF7-9968-25C9-F6DD-CECEE6A32B11}"/>
                </a:ext>
              </a:extLst>
            </p:cNvPr>
            <p:cNvPicPr>
              <a:picLocks noChangeAspect="1"/>
            </p:cNvPicPr>
            <p:nvPr/>
          </p:nvPicPr>
          <p:blipFill>
            <a:blip r:embed="rId8"/>
            <a:stretch>
              <a:fillRect/>
            </a:stretch>
          </p:blipFill>
          <p:spPr>
            <a:xfrm>
              <a:off x="8086562" y="5210506"/>
              <a:ext cx="1406000" cy="1020794"/>
            </a:xfrm>
            <a:prstGeom prst="rect">
              <a:avLst/>
            </a:prstGeom>
          </p:spPr>
        </p:pic>
        <p:pic>
          <p:nvPicPr>
            <p:cNvPr id="15" name="Picture 14">
              <a:extLst>
                <a:ext uri="{FF2B5EF4-FFF2-40B4-BE49-F238E27FC236}">
                  <a16:creationId xmlns:a16="http://schemas.microsoft.com/office/drawing/2014/main" id="{9A54F6D1-15CF-BE09-FB51-696411D732F5}"/>
                </a:ext>
              </a:extLst>
            </p:cNvPr>
            <p:cNvPicPr>
              <a:picLocks noChangeAspect="1"/>
            </p:cNvPicPr>
            <p:nvPr/>
          </p:nvPicPr>
          <p:blipFill>
            <a:blip r:embed="rId9"/>
            <a:stretch>
              <a:fillRect/>
            </a:stretch>
          </p:blipFill>
          <p:spPr>
            <a:xfrm>
              <a:off x="1918474" y="5210506"/>
              <a:ext cx="1406000" cy="1020794"/>
            </a:xfrm>
            <a:prstGeom prst="rect">
              <a:avLst/>
            </a:prstGeom>
          </p:spPr>
        </p:pic>
        <p:pic>
          <p:nvPicPr>
            <p:cNvPr id="16" name="Picture 15">
              <a:extLst>
                <a:ext uri="{FF2B5EF4-FFF2-40B4-BE49-F238E27FC236}">
                  <a16:creationId xmlns:a16="http://schemas.microsoft.com/office/drawing/2014/main" id="{9F50AED8-EBF5-40B1-70A0-F2703D140B79}"/>
                </a:ext>
              </a:extLst>
            </p:cNvPr>
            <p:cNvPicPr>
              <a:picLocks noChangeAspect="1"/>
            </p:cNvPicPr>
            <p:nvPr/>
          </p:nvPicPr>
          <p:blipFill>
            <a:blip r:embed="rId10"/>
            <a:stretch>
              <a:fillRect/>
            </a:stretch>
          </p:blipFill>
          <p:spPr>
            <a:xfrm>
              <a:off x="6544540" y="5210506"/>
              <a:ext cx="1406000" cy="1020794"/>
            </a:xfrm>
            <a:prstGeom prst="rect">
              <a:avLst/>
            </a:prstGeom>
          </p:spPr>
        </p:pic>
        <p:pic>
          <p:nvPicPr>
            <p:cNvPr id="17" name="Picture 16">
              <a:extLst>
                <a:ext uri="{FF2B5EF4-FFF2-40B4-BE49-F238E27FC236}">
                  <a16:creationId xmlns:a16="http://schemas.microsoft.com/office/drawing/2014/main" id="{7EAE595D-C786-A9E2-0725-0218E3B0FFB9}"/>
                </a:ext>
              </a:extLst>
            </p:cNvPr>
            <p:cNvPicPr>
              <a:picLocks noChangeAspect="1"/>
            </p:cNvPicPr>
            <p:nvPr/>
          </p:nvPicPr>
          <p:blipFill>
            <a:blip r:embed="rId11"/>
            <a:stretch>
              <a:fillRect/>
            </a:stretch>
          </p:blipFill>
          <p:spPr>
            <a:xfrm>
              <a:off x="5002518" y="5210506"/>
              <a:ext cx="1406000" cy="1020794"/>
            </a:xfrm>
            <a:prstGeom prst="rect">
              <a:avLst/>
            </a:prstGeom>
          </p:spPr>
        </p:pic>
        <p:pic>
          <p:nvPicPr>
            <p:cNvPr id="18" name="Picture 17">
              <a:extLst>
                <a:ext uri="{FF2B5EF4-FFF2-40B4-BE49-F238E27FC236}">
                  <a16:creationId xmlns:a16="http://schemas.microsoft.com/office/drawing/2014/main" id="{F1BD61AA-64E5-EE39-C72D-77FB75F188D8}"/>
                </a:ext>
              </a:extLst>
            </p:cNvPr>
            <p:cNvPicPr>
              <a:picLocks noChangeAspect="1"/>
            </p:cNvPicPr>
            <p:nvPr/>
          </p:nvPicPr>
          <p:blipFill>
            <a:blip r:embed="rId12"/>
            <a:stretch>
              <a:fillRect/>
            </a:stretch>
          </p:blipFill>
          <p:spPr>
            <a:xfrm>
              <a:off x="376452" y="5210506"/>
              <a:ext cx="1406000" cy="1020794"/>
            </a:xfrm>
            <a:prstGeom prst="rect">
              <a:avLst/>
            </a:prstGeom>
          </p:spPr>
        </p:pic>
      </p:grpSp>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A24A2C6-9CC3-7C84-81EB-D3CD1B781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51388" y="1307511"/>
            <a:ext cx="3999043" cy="48967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244722"/>
            <a:ext cx="11187922" cy="941801"/>
          </a:xfrm>
        </p:spPr>
        <p:txBody>
          <a:bodyPr>
            <a:normAutofit/>
          </a:bodyPr>
          <a:lstStyle/>
          <a:p>
            <a:r>
              <a:rPr lang="en-US" b="1" dirty="0"/>
              <a:t>Spatial perception in pictures</a:t>
            </a:r>
          </a:p>
        </p:txBody>
      </p:sp>
      <p:pic>
        <p:nvPicPr>
          <p:cNvPr id="5" name="Content Placeholder 4">
            <a:extLst>
              <a:ext uri="{FF2B5EF4-FFF2-40B4-BE49-F238E27FC236}">
                <a16:creationId xmlns:a16="http://schemas.microsoft.com/office/drawing/2014/main" id="{91FA10A1-240D-0372-497A-0157DA11A38C}"/>
              </a:ext>
            </a:extLst>
          </p:cNvPr>
          <p:cNvPicPr>
            <a:picLocks noGrp="1" noChangeAspect="1"/>
          </p:cNvPicPr>
          <p:nvPr>
            <p:ph idx="1"/>
          </p:nvPr>
        </p:nvPicPr>
        <p:blipFill>
          <a:blip r:embed="rId4"/>
          <a:stretch>
            <a:fillRect/>
          </a:stretch>
        </p:blipFill>
        <p:spPr>
          <a:xfrm>
            <a:off x="6460261" y="1209016"/>
            <a:ext cx="5023983" cy="5093760"/>
          </a:xfrm>
        </p:spPr>
      </p:pic>
      <p:sp>
        <p:nvSpPr>
          <p:cNvPr id="3" name="TextBox 2">
            <a:extLst>
              <a:ext uri="{FF2B5EF4-FFF2-40B4-BE49-F238E27FC236}">
                <a16:creationId xmlns:a16="http://schemas.microsoft.com/office/drawing/2014/main" id="{DAC921BB-54AC-8892-1353-2E0E55202159}"/>
              </a:ext>
            </a:extLst>
          </p:cNvPr>
          <p:cNvSpPr txBox="1"/>
          <p:nvPr/>
        </p:nvSpPr>
        <p:spPr>
          <a:xfrm>
            <a:off x="1347049" y="6325269"/>
            <a:ext cx="3607723" cy="369332"/>
          </a:xfrm>
          <a:prstGeom prst="rect">
            <a:avLst/>
          </a:prstGeom>
          <a:noFill/>
        </p:spPr>
        <p:txBody>
          <a:bodyPr wrap="square" rtlCol="0">
            <a:spAutoFit/>
          </a:bodyPr>
          <a:lstStyle/>
          <a:p>
            <a:pPr algn="ctr"/>
            <a:r>
              <a:rPr lang="en-US"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401485" y="6325269"/>
            <a:ext cx="3607723" cy="369332"/>
          </a:xfrm>
          <a:prstGeom prst="rect">
            <a:avLst/>
          </a:prstGeom>
          <a:noFill/>
        </p:spPr>
        <p:txBody>
          <a:bodyPr wrap="square" rtlCol="0">
            <a:spAutoFit/>
          </a:bodyPr>
          <a:lstStyle/>
          <a:p>
            <a:pPr algn="ctr"/>
            <a:r>
              <a:rPr lang="en-US" dirty="0"/>
              <a:t>Familiar size, relative size</a:t>
            </a:r>
          </a:p>
        </p:txBody>
      </p:sp>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187047047"/>
      </p:ext>
    </p:extLst>
  </p:cSld>
  <p:clrMapOvr>
    <a:masterClrMapping/>
  </p:clrMapOvr>
  <mc:AlternateContent xmlns:mc="http://schemas.openxmlformats.org/markup-compatibility/2006" xmlns:p14="http://schemas.microsoft.com/office/powerpoint/2010/main">
    <mc:Choice Requires="p14">
      <p:transition spd="slow" p14:dur="2000" advTm="9520"/>
    </mc:Choice>
    <mc:Fallback xmlns="">
      <p:transition spd="slow" advTm="952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DFB53E9-66B6-0BF5-1DE5-1C6C653890A6}"/>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10" name="Title 1">
            <a:extLst>
              <a:ext uri="{FF2B5EF4-FFF2-40B4-BE49-F238E27FC236}">
                <a16:creationId xmlns:a16="http://schemas.microsoft.com/office/drawing/2014/main" id="{020443D2-9373-FA11-3883-F47E50E1DDAA}"/>
              </a:ext>
            </a:extLst>
          </p:cNvPr>
          <p:cNvSpPr txBox="1">
            <a:spLocks/>
          </p:cNvSpPr>
          <p:nvPr/>
        </p:nvSpPr>
        <p:spPr>
          <a:xfrm>
            <a:off x="72428" y="11154"/>
            <a:ext cx="11667006" cy="808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Discrimination Performance</a:t>
            </a:r>
          </a:p>
        </p:txBody>
      </p:sp>
      <p:sp>
        <p:nvSpPr>
          <p:cNvPr id="15" name="TextBox 14">
            <a:extLst>
              <a:ext uri="{FF2B5EF4-FFF2-40B4-BE49-F238E27FC236}">
                <a16:creationId xmlns:a16="http://schemas.microsoft.com/office/drawing/2014/main" id="{ACFB0754-8D30-D3CA-5A78-2A38A93A5E2E}"/>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19" name="Picture 18" descr="Chart, scatter chart&#10;&#10;Description automatically generated">
            <a:extLst>
              <a:ext uri="{FF2B5EF4-FFF2-40B4-BE49-F238E27FC236}">
                <a16:creationId xmlns:a16="http://schemas.microsoft.com/office/drawing/2014/main" id="{E65CF724-D36F-CC5A-DBF7-B9DAC84F1F53}"/>
              </a:ext>
            </a:extLst>
          </p:cNvPr>
          <p:cNvPicPr>
            <a:picLocks noChangeAspect="1"/>
          </p:cNvPicPr>
          <p:nvPr/>
        </p:nvPicPr>
        <p:blipFill>
          <a:blip r:embed="rId4"/>
          <a:stretch>
            <a:fillRect/>
          </a:stretch>
        </p:blipFill>
        <p:spPr>
          <a:xfrm>
            <a:off x="72428" y="928769"/>
            <a:ext cx="3997011" cy="4059100"/>
          </a:xfrm>
          <a:prstGeom prst="rect">
            <a:avLst/>
          </a:prstGeom>
        </p:spPr>
      </p:pic>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0FC9E0A-9080-B965-B96E-F7DAD40DBBAF}"/>
              </a:ext>
            </a:extLst>
          </p:cNvPr>
          <p:cNvPicPr>
            <a:picLocks noChangeAspect="1"/>
          </p:cNvPicPr>
          <p:nvPr/>
        </p:nvPicPr>
        <p:blipFill rotWithShape="1">
          <a:blip r:embed="rId3"/>
          <a:srcRect l="42883" r="32682" b="9132"/>
          <a:stretch/>
        </p:blipFill>
        <p:spPr>
          <a:xfrm>
            <a:off x="5581936" y="4308393"/>
            <a:ext cx="1586089" cy="2110464"/>
          </a:xfrm>
          <a:prstGeom prst="rect">
            <a:avLst/>
          </a:prstGeom>
        </p:spPr>
      </p:pic>
      <p:pic>
        <p:nvPicPr>
          <p:cNvPr id="19" name="Picture 18">
            <a:extLst>
              <a:ext uri="{FF2B5EF4-FFF2-40B4-BE49-F238E27FC236}">
                <a16:creationId xmlns:a16="http://schemas.microsoft.com/office/drawing/2014/main" id="{6830FCF2-FF50-C7AD-E3FA-1B4B67DD1822}"/>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808195"/>
          </a:xfrm>
        </p:spPr>
        <p:txBody>
          <a:bodyPr>
            <a:normAutofit/>
          </a:bodyPr>
          <a:lstStyle/>
          <a:p>
            <a:r>
              <a:rPr lang="en-US" sz="4200" b="1" dirty="0"/>
              <a:t>Discrimination Performance</a:t>
            </a:r>
          </a:p>
        </p:txBody>
      </p:sp>
      <p:sp>
        <p:nvSpPr>
          <p:cNvPr id="20" name="TextBox 19">
            <a:extLst>
              <a:ext uri="{FF2B5EF4-FFF2-40B4-BE49-F238E27FC236}">
                <a16:creationId xmlns:a16="http://schemas.microsoft.com/office/drawing/2014/main" id="{627FB67C-B178-4496-49AE-8EA09F317DF5}"/>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5971694" y="5232399"/>
            <a:ext cx="844952" cy="381965"/>
          </a:xfrm>
          <a:prstGeom prst="rect">
            <a:avLst/>
          </a:prstGeom>
          <a:noFill/>
        </p:spPr>
        <p:txBody>
          <a:bodyPr wrap="square" rtlCol="0">
            <a:spAutoFit/>
          </a:bodyPr>
          <a:lstStyle/>
          <a:p>
            <a:pPr algn="ctr"/>
            <a:r>
              <a:rPr lang="en-US" dirty="0"/>
              <a:t>0.60</a:t>
            </a:r>
          </a:p>
        </p:txBody>
      </p:sp>
      <p:sp>
        <p:nvSpPr>
          <p:cNvPr id="22" name="TextBox 21">
            <a:extLst>
              <a:ext uri="{FF2B5EF4-FFF2-40B4-BE49-F238E27FC236}">
                <a16:creationId xmlns:a16="http://schemas.microsoft.com/office/drawing/2014/main" id="{D0D70EC7-4131-5861-E9A7-638D4EB6526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23" name="Picture 22" descr="Chart, scatter chart&#10;&#10;Description automatically generated">
            <a:extLst>
              <a:ext uri="{FF2B5EF4-FFF2-40B4-BE49-F238E27FC236}">
                <a16:creationId xmlns:a16="http://schemas.microsoft.com/office/drawing/2014/main" id="{29D3263A-E979-ED13-861B-6756F8FC4BA7}"/>
              </a:ext>
            </a:extLst>
          </p:cNvPr>
          <p:cNvPicPr>
            <a:picLocks noChangeAspect="1"/>
          </p:cNvPicPr>
          <p:nvPr/>
        </p:nvPicPr>
        <p:blipFill>
          <a:blip r:embed="rId4"/>
          <a:stretch>
            <a:fillRect/>
          </a:stretch>
        </p:blipFill>
        <p:spPr>
          <a:xfrm>
            <a:off x="72428" y="928769"/>
            <a:ext cx="3997011" cy="4059100"/>
          </a:xfrm>
          <a:prstGeom prst="rect">
            <a:avLst/>
          </a:prstGeom>
        </p:spPr>
      </p:pic>
      <p:pic>
        <p:nvPicPr>
          <p:cNvPr id="24" name="Picture 23" descr="Chart, scatter chart&#10;&#10;Description automatically generated">
            <a:extLst>
              <a:ext uri="{FF2B5EF4-FFF2-40B4-BE49-F238E27FC236}">
                <a16:creationId xmlns:a16="http://schemas.microsoft.com/office/drawing/2014/main" id="{127A8D61-75BA-C006-0EE1-841C588EA332}"/>
              </a:ext>
            </a:extLst>
          </p:cNvPr>
          <p:cNvPicPr>
            <a:picLocks noChangeAspect="1"/>
          </p:cNvPicPr>
          <p:nvPr/>
        </p:nvPicPr>
        <p:blipFill rotWithShape="1">
          <a:blip r:embed="rId5"/>
          <a:srcRect l="5476"/>
          <a:stretch/>
        </p:blipFill>
        <p:spPr>
          <a:xfrm>
            <a:off x="4241670" y="928769"/>
            <a:ext cx="3778110" cy="4059100"/>
          </a:xfrm>
          <a:prstGeom prst="rect">
            <a:avLst/>
          </a:prstGeom>
        </p:spPr>
      </p:pic>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E9545D7-E5F4-00C4-3DE4-4850F87083E0}"/>
              </a:ext>
            </a:extLst>
          </p:cNvPr>
          <p:cNvPicPr>
            <a:picLocks noChangeAspect="1"/>
          </p:cNvPicPr>
          <p:nvPr/>
        </p:nvPicPr>
        <p:blipFill rotWithShape="1">
          <a:blip r:embed="rId3"/>
          <a:srcRect l="71440" r="4276" b="9132"/>
          <a:stretch/>
        </p:blipFill>
        <p:spPr>
          <a:xfrm>
            <a:off x="9428384" y="4286268"/>
            <a:ext cx="1576318" cy="2110464"/>
          </a:xfrm>
          <a:prstGeom prst="rect">
            <a:avLst/>
          </a:prstGeom>
        </p:spPr>
      </p:pic>
      <p:pic>
        <p:nvPicPr>
          <p:cNvPr id="25" name="Picture 24">
            <a:extLst>
              <a:ext uri="{FF2B5EF4-FFF2-40B4-BE49-F238E27FC236}">
                <a16:creationId xmlns:a16="http://schemas.microsoft.com/office/drawing/2014/main" id="{79FFA16F-F742-70EC-4C78-795E42848651}"/>
              </a:ext>
            </a:extLst>
          </p:cNvPr>
          <p:cNvPicPr>
            <a:picLocks noChangeAspect="1"/>
          </p:cNvPicPr>
          <p:nvPr/>
        </p:nvPicPr>
        <p:blipFill rotWithShape="1">
          <a:blip r:embed="rId3"/>
          <a:srcRect l="42883" r="32682" b="9132"/>
          <a:stretch/>
        </p:blipFill>
        <p:spPr>
          <a:xfrm>
            <a:off x="5581936" y="4308393"/>
            <a:ext cx="1586089" cy="2110464"/>
          </a:xfrm>
          <a:prstGeom prst="rect">
            <a:avLst/>
          </a:prstGeom>
        </p:spPr>
      </p:pic>
      <p:pic>
        <p:nvPicPr>
          <p:cNvPr id="24" name="Picture 23">
            <a:extLst>
              <a:ext uri="{FF2B5EF4-FFF2-40B4-BE49-F238E27FC236}">
                <a16:creationId xmlns:a16="http://schemas.microsoft.com/office/drawing/2014/main" id="{3FEB8823-EEB3-C986-8221-EEEBABD5EBFA}"/>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808195"/>
          </a:xfrm>
        </p:spPr>
        <p:txBody>
          <a:bodyPr>
            <a:normAutofit/>
          </a:bodyPr>
          <a:lstStyle/>
          <a:p>
            <a:r>
              <a:rPr lang="en-US" sz="4200" b="1" dirty="0"/>
              <a:t>Discrimination Performance</a:t>
            </a:r>
          </a:p>
        </p:txBody>
      </p:sp>
      <p:pic>
        <p:nvPicPr>
          <p:cNvPr id="7" name="Picture 6" descr="Chart, scatter chart&#10;&#10;Description automatically generated">
            <a:extLst>
              <a:ext uri="{FF2B5EF4-FFF2-40B4-BE49-F238E27FC236}">
                <a16:creationId xmlns:a16="http://schemas.microsoft.com/office/drawing/2014/main" id="{03417F74-BF0C-A5C8-1BE4-CE8CF61E408B}"/>
              </a:ext>
            </a:extLst>
          </p:cNvPr>
          <p:cNvPicPr>
            <a:picLocks noChangeAspect="1"/>
          </p:cNvPicPr>
          <p:nvPr/>
        </p:nvPicPr>
        <p:blipFill>
          <a:blip r:embed="rId4"/>
          <a:stretch>
            <a:fillRect/>
          </a:stretch>
        </p:blipFill>
        <p:spPr>
          <a:xfrm>
            <a:off x="72428" y="928769"/>
            <a:ext cx="3997011" cy="4059100"/>
          </a:xfrm>
          <a:prstGeom prst="rect">
            <a:avLst/>
          </a:prstGeom>
        </p:spPr>
      </p:pic>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5"/>
          <a:srcRect l="5457"/>
          <a:stretch/>
        </p:blipFill>
        <p:spPr>
          <a:xfrm>
            <a:off x="8192011" y="928769"/>
            <a:ext cx="3778884" cy="4059100"/>
          </a:xfrm>
          <a:prstGeom prst="rect">
            <a:avLst/>
          </a:prstGeom>
        </p:spPr>
      </p:pic>
      <p:pic>
        <p:nvPicPr>
          <p:cNvPr id="13" name="Picture 12" descr="Chart, scatter chart&#10;&#10;Description automatically generated">
            <a:extLst>
              <a:ext uri="{FF2B5EF4-FFF2-40B4-BE49-F238E27FC236}">
                <a16:creationId xmlns:a16="http://schemas.microsoft.com/office/drawing/2014/main" id="{2DEEF5CB-F152-E683-8922-A776FB3C493D}"/>
              </a:ext>
            </a:extLst>
          </p:cNvPr>
          <p:cNvPicPr>
            <a:picLocks noChangeAspect="1"/>
          </p:cNvPicPr>
          <p:nvPr/>
        </p:nvPicPr>
        <p:blipFill rotWithShape="1">
          <a:blip r:embed="rId6"/>
          <a:srcRect l="5476"/>
          <a:stretch/>
        </p:blipFill>
        <p:spPr>
          <a:xfrm>
            <a:off x="4241670" y="928769"/>
            <a:ext cx="3778110" cy="4059100"/>
          </a:xfrm>
          <a:prstGeom prst="rect">
            <a:avLst/>
          </a:prstGeom>
        </p:spPr>
      </p:pic>
      <p:sp>
        <p:nvSpPr>
          <p:cNvPr id="14" name="TextBox 13">
            <a:extLst>
              <a:ext uri="{FF2B5EF4-FFF2-40B4-BE49-F238E27FC236}">
                <a16:creationId xmlns:a16="http://schemas.microsoft.com/office/drawing/2014/main" id="{74C0D269-9196-7B04-6DE8-846C832AF119}"/>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15" name="TextBox 14">
            <a:extLst>
              <a:ext uri="{FF2B5EF4-FFF2-40B4-BE49-F238E27FC236}">
                <a16:creationId xmlns:a16="http://schemas.microsoft.com/office/drawing/2014/main" id="{E23B628D-0970-1766-9BE6-253C55DFD8D0}"/>
              </a:ext>
            </a:extLst>
          </p:cNvPr>
          <p:cNvSpPr txBox="1"/>
          <p:nvPr/>
        </p:nvSpPr>
        <p:spPr>
          <a:xfrm>
            <a:off x="5971694" y="5232399"/>
            <a:ext cx="844952" cy="381965"/>
          </a:xfrm>
          <a:prstGeom prst="rect">
            <a:avLst/>
          </a:prstGeom>
          <a:noFill/>
        </p:spPr>
        <p:txBody>
          <a:bodyPr wrap="square" rtlCol="0">
            <a:spAutoFit/>
          </a:bodyPr>
          <a:lstStyle/>
          <a:p>
            <a:pPr algn="ctr"/>
            <a:r>
              <a:rPr lang="en-US" dirty="0"/>
              <a:t>0.60</a:t>
            </a:r>
          </a:p>
        </p:txBody>
      </p:sp>
      <p:sp>
        <p:nvSpPr>
          <p:cNvPr id="16" name="TextBox 15">
            <a:extLst>
              <a:ext uri="{FF2B5EF4-FFF2-40B4-BE49-F238E27FC236}">
                <a16:creationId xmlns:a16="http://schemas.microsoft.com/office/drawing/2014/main" id="{0D4307E0-4CB1-6D47-E170-E9DDD7D805D4}"/>
              </a:ext>
            </a:extLst>
          </p:cNvPr>
          <p:cNvSpPr txBox="1"/>
          <p:nvPr/>
        </p:nvSpPr>
        <p:spPr>
          <a:xfrm>
            <a:off x="9794067" y="4987544"/>
            <a:ext cx="844952" cy="381965"/>
          </a:xfrm>
          <a:prstGeom prst="rect">
            <a:avLst/>
          </a:prstGeom>
          <a:noFill/>
        </p:spPr>
        <p:txBody>
          <a:bodyPr wrap="square" rtlCol="0">
            <a:spAutoFit/>
          </a:bodyPr>
          <a:lstStyle/>
          <a:p>
            <a:pPr algn="ctr"/>
            <a:r>
              <a:rPr lang="en-US" dirty="0"/>
              <a:t>0.63</a:t>
            </a:r>
          </a:p>
        </p:txBody>
      </p:sp>
      <p:sp>
        <p:nvSpPr>
          <p:cNvPr id="20" name="TextBox 19">
            <a:extLst>
              <a:ext uri="{FF2B5EF4-FFF2-40B4-BE49-F238E27FC236}">
                <a16:creationId xmlns:a16="http://schemas.microsoft.com/office/drawing/2014/main" id="{39C2E120-A2A7-003B-4169-9B8BD253F0C2}"/>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Judgment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2" name="Title 1">
            <a:extLst>
              <a:ext uri="{FF2B5EF4-FFF2-40B4-BE49-F238E27FC236}">
                <a16:creationId xmlns:a16="http://schemas.microsoft.com/office/drawing/2014/main" id="{C4C92615-E69A-C20A-AA29-8DFB1F40E8DA}"/>
              </a:ext>
            </a:extLst>
          </p:cNvPr>
          <p:cNvSpPr>
            <a:spLocks noGrp="1"/>
          </p:cNvSpPr>
          <p:nvPr>
            <p:ph type="title"/>
          </p:nvPr>
        </p:nvSpPr>
        <p:spPr>
          <a:xfrm>
            <a:off x="72428" y="11154"/>
            <a:ext cx="11667006" cy="808195"/>
          </a:xfrm>
        </p:spPr>
        <p:txBody>
          <a:bodyPr>
            <a:normAutofit/>
          </a:bodyPr>
          <a:lstStyle/>
          <a:p>
            <a:r>
              <a:rPr lang="en-US" sz="4200" b="1" dirty="0"/>
              <a:t>Verbal Judgment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16" name="Title 1">
            <a:extLst>
              <a:ext uri="{FF2B5EF4-FFF2-40B4-BE49-F238E27FC236}">
                <a16:creationId xmlns:a16="http://schemas.microsoft.com/office/drawing/2014/main" id="{A1F41717-028C-1AD0-651A-D6A00030BA12}"/>
              </a:ext>
            </a:extLst>
          </p:cNvPr>
          <p:cNvSpPr>
            <a:spLocks noGrp="1"/>
          </p:cNvSpPr>
          <p:nvPr>
            <p:ph type="title"/>
          </p:nvPr>
        </p:nvSpPr>
        <p:spPr>
          <a:xfrm>
            <a:off x="72428" y="11154"/>
            <a:ext cx="11667006" cy="808195"/>
          </a:xfrm>
        </p:spPr>
        <p:txBody>
          <a:bodyPr>
            <a:normAutofit/>
          </a:bodyPr>
          <a:lstStyle/>
          <a:p>
            <a:r>
              <a:rPr lang="en-US" sz="4200" b="1" dirty="0"/>
              <a:t>Verbal Judgment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1247A12-CFB6-4D39-788D-53A8135686A9}"/>
              </a:ext>
            </a:extLst>
          </p:cNvPr>
          <p:cNvGrpSpPr/>
          <p:nvPr/>
        </p:nvGrpSpPr>
        <p:grpSpPr>
          <a:xfrm>
            <a:off x="221025" y="1020095"/>
            <a:ext cx="5863592" cy="4603916"/>
            <a:chOff x="221025" y="687592"/>
            <a:chExt cx="5863592" cy="4603916"/>
          </a:xfrm>
        </p:grpSpPr>
        <p:pic>
          <p:nvPicPr>
            <p:cNvPr id="3" name="Picture 2" descr="Chart, histogram&#10;&#10;Description automatically generated">
              <a:extLst>
                <a:ext uri="{FF2B5EF4-FFF2-40B4-BE49-F238E27FC236}">
                  <a16:creationId xmlns:a16="http://schemas.microsoft.com/office/drawing/2014/main" id="{8D738BB4-2997-2DE5-7216-2BB95916A066}"/>
                </a:ext>
              </a:extLst>
            </p:cNvPr>
            <p:cNvPicPr>
              <a:picLocks noChangeAspect="1"/>
            </p:cNvPicPr>
            <p:nvPr/>
          </p:nvPicPr>
          <p:blipFill>
            <a:blip r:embed="rId3"/>
            <a:stretch>
              <a:fillRect/>
            </a:stretch>
          </p:blipFill>
          <p:spPr>
            <a:xfrm>
              <a:off x="221025" y="1176707"/>
              <a:ext cx="5863592" cy="411480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3673313" y="2228941"/>
              <a:ext cx="2230071" cy="1568857"/>
            </a:xfrm>
            <a:prstGeom prst="rect">
              <a:avLst/>
            </a:prstGeom>
          </p:spPr>
        </p:pic>
        <p:sp>
          <p:nvSpPr>
            <p:cNvPr id="12" name="Title 1">
              <a:extLst>
                <a:ext uri="{FF2B5EF4-FFF2-40B4-BE49-F238E27FC236}">
                  <a16:creationId xmlns:a16="http://schemas.microsoft.com/office/drawing/2014/main" id="{1C106950-E29B-7343-8317-E03EE32A58F7}"/>
                </a:ext>
              </a:extLst>
            </p:cNvPr>
            <p:cNvSpPr txBox="1">
              <a:spLocks/>
            </p:cNvSpPr>
            <p:nvPr/>
          </p:nvSpPr>
          <p:spPr>
            <a:xfrm>
              <a:off x="1902221" y="687592"/>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t>VE Stimulus 0</a:t>
              </a:r>
            </a:p>
          </p:txBody>
        </p:sp>
      </p:grpSp>
      <p:grpSp>
        <p:nvGrpSpPr>
          <p:cNvPr id="17" name="Group 16">
            <a:extLst>
              <a:ext uri="{FF2B5EF4-FFF2-40B4-BE49-F238E27FC236}">
                <a16:creationId xmlns:a16="http://schemas.microsoft.com/office/drawing/2014/main" id="{9CDDB059-FF86-B2A0-6813-752EEA614F2A}"/>
              </a:ext>
            </a:extLst>
          </p:cNvPr>
          <p:cNvGrpSpPr/>
          <p:nvPr/>
        </p:nvGrpSpPr>
        <p:grpSpPr>
          <a:xfrm>
            <a:off x="6180135" y="1021351"/>
            <a:ext cx="5863592" cy="4593466"/>
            <a:chOff x="6180135" y="688848"/>
            <a:chExt cx="5863592" cy="4593466"/>
          </a:xfrm>
        </p:grpSpPr>
        <p:pic>
          <p:nvPicPr>
            <p:cNvPr id="8" name="Picture 7" descr="Chart, histogram&#10;&#10;Description automatically generated">
              <a:extLst>
                <a:ext uri="{FF2B5EF4-FFF2-40B4-BE49-F238E27FC236}">
                  <a16:creationId xmlns:a16="http://schemas.microsoft.com/office/drawing/2014/main" id="{A7048103-A8A3-74D6-BC69-527BB1EFFE7D}"/>
                </a:ext>
              </a:extLst>
            </p:cNvPr>
            <p:cNvPicPr>
              <a:picLocks noChangeAspect="1"/>
            </p:cNvPicPr>
            <p:nvPr/>
          </p:nvPicPr>
          <p:blipFill>
            <a:blip r:embed="rId5"/>
            <a:stretch>
              <a:fillRect/>
            </a:stretch>
          </p:blipFill>
          <p:spPr>
            <a:xfrm>
              <a:off x="6180135" y="1167513"/>
              <a:ext cx="5863592" cy="411480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9792329" y="2230234"/>
              <a:ext cx="2230070" cy="1568856"/>
            </a:xfrm>
            <a:prstGeom prst="rect">
              <a:avLst/>
            </a:prstGeom>
          </p:spPr>
        </p:pic>
        <p:sp>
          <p:nvSpPr>
            <p:cNvPr id="14" name="Title 1">
              <a:extLst>
                <a:ext uri="{FF2B5EF4-FFF2-40B4-BE49-F238E27FC236}">
                  <a16:creationId xmlns:a16="http://schemas.microsoft.com/office/drawing/2014/main" id="{B33DCC7E-944E-634C-8370-E60F7C8CFDC7}"/>
                </a:ext>
              </a:extLst>
            </p:cNvPr>
            <p:cNvSpPr txBox="1">
              <a:spLocks/>
            </p:cNvSpPr>
            <p:nvPr/>
          </p:nvSpPr>
          <p:spPr>
            <a:xfrm>
              <a:off x="8168182" y="688848"/>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221025" y="1116612"/>
            <a:ext cx="5874975" cy="466903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spTree>
    <p:extLst>
      <p:ext uri="{BB962C8B-B14F-4D97-AF65-F5344CB8AC3E}">
        <p14:creationId xmlns:p14="http://schemas.microsoft.com/office/powerpoint/2010/main" val="1975240737"/>
      </p:ext>
    </p:extLst>
  </p:cSld>
  <p:clrMapOvr>
    <a:masterClrMapping/>
  </p:clrMapOvr>
  <mc:AlternateContent xmlns:mc="http://schemas.openxmlformats.org/markup-compatibility/2006" xmlns:p14="http://schemas.microsoft.com/office/powerpoint/2010/main">
    <mc:Choice Requires="p14">
      <p:transition spd="slow" p14:dur="2000" advTm="7089"/>
    </mc:Choice>
    <mc:Fallback xmlns="">
      <p:transition spd="slow" advTm="7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4A3E-D91E-E0F1-D23C-F029FB21A1E2}"/>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pic>
        <p:nvPicPr>
          <p:cNvPr id="24" name="Picture 23">
            <a:extLst>
              <a:ext uri="{FF2B5EF4-FFF2-40B4-BE49-F238E27FC236}">
                <a16:creationId xmlns:a16="http://schemas.microsoft.com/office/drawing/2014/main" id="{26AB4E2E-9695-6251-75BA-5B76BB3F391A}"/>
              </a:ext>
            </a:extLst>
          </p:cNvPr>
          <p:cNvPicPr>
            <a:picLocks noChangeAspect="1"/>
          </p:cNvPicPr>
          <p:nvPr/>
        </p:nvPicPr>
        <p:blipFill>
          <a:blip r:embed="rId3"/>
          <a:stretch>
            <a:fillRect/>
          </a:stretch>
        </p:blipFill>
        <p:spPr>
          <a:xfrm>
            <a:off x="66045" y="922599"/>
            <a:ext cx="4896346" cy="5137716"/>
          </a:xfrm>
          <a:prstGeom prst="rect">
            <a:avLst/>
          </a:prstGeom>
        </p:spPr>
      </p:pic>
      <p:grpSp>
        <p:nvGrpSpPr>
          <p:cNvPr id="25" name="Group 24">
            <a:extLst>
              <a:ext uri="{FF2B5EF4-FFF2-40B4-BE49-F238E27FC236}">
                <a16:creationId xmlns:a16="http://schemas.microsoft.com/office/drawing/2014/main" id="{4A2528F3-739D-DDE7-1FCA-38F699FA7E44}"/>
              </a:ext>
            </a:extLst>
          </p:cNvPr>
          <p:cNvGrpSpPr/>
          <p:nvPr/>
        </p:nvGrpSpPr>
        <p:grpSpPr>
          <a:xfrm>
            <a:off x="5369864" y="4070935"/>
            <a:ext cx="6610902" cy="1253067"/>
            <a:chOff x="5369864" y="4070935"/>
            <a:chExt cx="6610902" cy="1253067"/>
          </a:xfrm>
        </p:grpSpPr>
        <p:grpSp>
          <p:nvGrpSpPr>
            <p:cNvPr id="26" name="Group 25">
              <a:extLst>
                <a:ext uri="{FF2B5EF4-FFF2-40B4-BE49-F238E27FC236}">
                  <a16:creationId xmlns:a16="http://schemas.microsoft.com/office/drawing/2014/main" id="{5A260E44-78D1-758A-6AE1-1580F1EE5D96}"/>
                </a:ext>
              </a:extLst>
            </p:cNvPr>
            <p:cNvGrpSpPr/>
            <p:nvPr/>
          </p:nvGrpSpPr>
          <p:grpSpPr>
            <a:xfrm>
              <a:off x="5486978" y="4273898"/>
              <a:ext cx="6493788" cy="876230"/>
              <a:chOff x="84880" y="5922466"/>
              <a:chExt cx="6034611" cy="617926"/>
            </a:xfrm>
          </p:grpSpPr>
          <p:sp>
            <p:nvSpPr>
              <p:cNvPr id="28" name="TextBox 27">
                <a:extLst>
                  <a:ext uri="{FF2B5EF4-FFF2-40B4-BE49-F238E27FC236}">
                    <a16:creationId xmlns:a16="http://schemas.microsoft.com/office/drawing/2014/main" id="{D750F52F-0FFB-61CF-96C1-418C597FC388}"/>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450FD34B-FCEE-B4A3-591C-4C060276FC8A}"/>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27" name="Rounded Rectangle 26">
              <a:extLst>
                <a:ext uri="{FF2B5EF4-FFF2-40B4-BE49-F238E27FC236}">
                  <a16:creationId xmlns:a16="http://schemas.microsoft.com/office/drawing/2014/main" id="{B8E5494C-3E79-881A-440A-4CEFD3BE07CC}"/>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21CF6FCD-5F52-71D8-140B-52D1F56B9EED}"/>
              </a:ext>
            </a:extLst>
          </p:cNvPr>
          <p:cNvGrpSpPr/>
          <p:nvPr/>
        </p:nvGrpSpPr>
        <p:grpSpPr>
          <a:xfrm>
            <a:off x="2296160" y="5567680"/>
            <a:ext cx="4490720" cy="873760"/>
            <a:chOff x="2296160" y="5567680"/>
            <a:chExt cx="4490720" cy="873760"/>
          </a:xfrm>
        </p:grpSpPr>
        <p:cxnSp>
          <p:nvCxnSpPr>
            <p:cNvPr id="40" name="Straight Connector 39">
              <a:extLst>
                <a:ext uri="{FF2B5EF4-FFF2-40B4-BE49-F238E27FC236}">
                  <a16:creationId xmlns:a16="http://schemas.microsoft.com/office/drawing/2014/main" id="{282E2C42-D51D-C6C1-A417-47B7CE6A39AD}"/>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E5A8DFD-0DC8-651C-3B37-04CC1C3722E9}"/>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98674BA-B109-CE28-944B-A5C276D52F7B}"/>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4A3E-D91E-E0F1-D23C-F029FB21A1E2}"/>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grpSp>
        <p:nvGrpSpPr>
          <p:cNvPr id="5" name="Group 4">
            <a:extLst>
              <a:ext uri="{FF2B5EF4-FFF2-40B4-BE49-F238E27FC236}">
                <a16:creationId xmlns:a16="http://schemas.microsoft.com/office/drawing/2014/main" id="{ECE33A75-67B4-94AC-93AC-126A41D7B9E5}"/>
              </a:ext>
            </a:extLst>
          </p:cNvPr>
          <p:cNvGrpSpPr/>
          <p:nvPr/>
        </p:nvGrpSpPr>
        <p:grpSpPr>
          <a:xfrm>
            <a:off x="5369864" y="4070935"/>
            <a:ext cx="6610902" cy="1253067"/>
            <a:chOff x="5369864" y="4070935"/>
            <a:chExt cx="6610902" cy="1253067"/>
          </a:xfrm>
        </p:grpSpPr>
        <p:grpSp>
          <p:nvGrpSpPr>
            <p:cNvPr id="6" name="Group 5">
              <a:extLst>
                <a:ext uri="{FF2B5EF4-FFF2-40B4-BE49-F238E27FC236}">
                  <a16:creationId xmlns:a16="http://schemas.microsoft.com/office/drawing/2014/main" id="{71E8F4AA-7B80-6DEB-1712-1C1BB494A95A}"/>
                </a:ext>
              </a:extLst>
            </p:cNvPr>
            <p:cNvGrpSpPr/>
            <p:nvPr/>
          </p:nvGrpSpPr>
          <p:grpSpPr>
            <a:xfrm>
              <a:off x="5486978" y="4273898"/>
              <a:ext cx="6493788" cy="876230"/>
              <a:chOff x="84880" y="5922466"/>
              <a:chExt cx="6034611" cy="617926"/>
            </a:xfrm>
          </p:grpSpPr>
          <p:sp>
            <p:nvSpPr>
              <p:cNvPr id="7" name="TextBox 6">
                <a:extLst>
                  <a:ext uri="{FF2B5EF4-FFF2-40B4-BE49-F238E27FC236}">
                    <a16:creationId xmlns:a16="http://schemas.microsoft.com/office/drawing/2014/main" id="{69702A1A-15A7-6D08-F993-8A71DBAE1E7C}"/>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CDE7F1B-B89F-C8C4-123B-9BC64749414F}"/>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p:sp>
                <p:nvSpPr>
                  <p:cNvPr id="8" name="TextBox 7">
                    <a:extLst>
                      <a:ext uri="{FF2B5EF4-FFF2-40B4-BE49-F238E27FC236}">
                        <a16:creationId xmlns:a16="http://schemas.microsoft.com/office/drawing/2014/main" id="{DCDE7F1B-B89F-C8C4-123B-9BC64749414F}"/>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3"/>
                    <a:stretch>
                      <a:fillRect l="-8834" t="-125714" b="-155714"/>
                    </a:stretch>
                  </a:blipFill>
                </p:spPr>
                <p:txBody>
                  <a:bodyPr/>
                  <a:lstStyle/>
                  <a:p>
                    <a:r>
                      <a:rPr lang="en-US">
                        <a:noFill/>
                      </a:rPr>
                      <a:t> </a:t>
                    </a:r>
                  </a:p>
                </p:txBody>
              </p:sp>
            </mc:Fallback>
          </mc:AlternateContent>
        </p:grpSp>
        <p:sp>
          <p:nvSpPr>
            <p:cNvPr id="13" name="Rounded Rectangle 12">
              <a:extLst>
                <a:ext uri="{FF2B5EF4-FFF2-40B4-BE49-F238E27FC236}">
                  <a16:creationId xmlns:a16="http://schemas.microsoft.com/office/drawing/2014/main" id="{C0BF3388-7B1A-6B15-1707-3D37E9AB31E3}"/>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950F055-0A76-081A-78B3-329684F2B9FE}"/>
              </a:ext>
            </a:extLst>
          </p:cNvPr>
          <p:cNvGrpSpPr/>
          <p:nvPr/>
        </p:nvGrpSpPr>
        <p:grpSpPr>
          <a:xfrm>
            <a:off x="5227691" y="1127011"/>
            <a:ext cx="3258647" cy="2574757"/>
            <a:chOff x="221025" y="1176707"/>
            <a:chExt cx="5863592" cy="4114801"/>
          </a:xfrm>
        </p:grpSpPr>
        <p:pic>
          <p:nvPicPr>
            <p:cNvPr id="15" name="Picture 14" descr="Chart, histogram&#10;&#10;Description automatically generated">
              <a:extLst>
                <a:ext uri="{FF2B5EF4-FFF2-40B4-BE49-F238E27FC236}">
                  <a16:creationId xmlns:a16="http://schemas.microsoft.com/office/drawing/2014/main" id="{0C851FD6-6987-1568-65D0-9342BC4E7842}"/>
                </a:ext>
              </a:extLst>
            </p:cNvPr>
            <p:cNvPicPr>
              <a:picLocks noChangeAspect="1"/>
            </p:cNvPicPr>
            <p:nvPr/>
          </p:nvPicPr>
          <p:blipFill>
            <a:blip r:embed="rId4"/>
            <a:stretch>
              <a:fillRect/>
            </a:stretch>
          </p:blipFill>
          <p:spPr>
            <a:xfrm>
              <a:off x="221025" y="1176707"/>
              <a:ext cx="5863592" cy="4114801"/>
            </a:xfrm>
            <a:prstGeom prst="rect">
              <a:avLst/>
            </a:prstGeom>
          </p:spPr>
        </p:pic>
        <p:pic>
          <p:nvPicPr>
            <p:cNvPr id="16" name="Picture 15">
              <a:extLst>
                <a:ext uri="{FF2B5EF4-FFF2-40B4-BE49-F238E27FC236}">
                  <a16:creationId xmlns:a16="http://schemas.microsoft.com/office/drawing/2014/main" id="{C35935DE-85CA-1473-FDC0-624AF0A43C8B}"/>
                </a:ext>
              </a:extLst>
            </p:cNvPr>
            <p:cNvPicPr>
              <a:picLocks noChangeAspect="1"/>
            </p:cNvPicPr>
            <p:nvPr/>
          </p:nvPicPr>
          <p:blipFill>
            <a:blip r:embed="rId5"/>
            <a:stretch>
              <a:fillRect/>
            </a:stretch>
          </p:blipFill>
          <p:spPr>
            <a:xfrm>
              <a:off x="3673313" y="2228941"/>
              <a:ext cx="2230071" cy="1568857"/>
            </a:xfrm>
            <a:prstGeom prst="rect">
              <a:avLst/>
            </a:prstGeom>
          </p:spPr>
        </p:pic>
      </p:grpSp>
      <p:grpSp>
        <p:nvGrpSpPr>
          <p:cNvPr id="18" name="Group 17">
            <a:extLst>
              <a:ext uri="{FF2B5EF4-FFF2-40B4-BE49-F238E27FC236}">
                <a16:creationId xmlns:a16="http://schemas.microsoft.com/office/drawing/2014/main" id="{DCD75C41-1927-A6DC-88E7-848B3E5335B2}"/>
              </a:ext>
            </a:extLst>
          </p:cNvPr>
          <p:cNvGrpSpPr/>
          <p:nvPr/>
        </p:nvGrpSpPr>
        <p:grpSpPr>
          <a:xfrm>
            <a:off x="8545883" y="1142106"/>
            <a:ext cx="3258647" cy="2574757"/>
            <a:chOff x="6180135" y="1167513"/>
            <a:chExt cx="5863592" cy="4114801"/>
          </a:xfrm>
        </p:grpSpPr>
        <p:pic>
          <p:nvPicPr>
            <p:cNvPr id="19" name="Picture 18" descr="Chart, histogram&#10;&#10;Description automatically generated">
              <a:extLst>
                <a:ext uri="{FF2B5EF4-FFF2-40B4-BE49-F238E27FC236}">
                  <a16:creationId xmlns:a16="http://schemas.microsoft.com/office/drawing/2014/main" id="{D27B7F83-6FC6-52EA-F7B8-33169E185910}"/>
                </a:ext>
              </a:extLst>
            </p:cNvPr>
            <p:cNvPicPr>
              <a:picLocks noChangeAspect="1"/>
            </p:cNvPicPr>
            <p:nvPr/>
          </p:nvPicPr>
          <p:blipFill>
            <a:blip r:embed="rId6"/>
            <a:stretch>
              <a:fillRect/>
            </a:stretch>
          </p:blipFill>
          <p:spPr>
            <a:xfrm>
              <a:off x="6180135" y="1167513"/>
              <a:ext cx="5863592" cy="4114801"/>
            </a:xfrm>
            <a:prstGeom prst="rect">
              <a:avLst/>
            </a:prstGeom>
          </p:spPr>
        </p:pic>
        <p:pic>
          <p:nvPicPr>
            <p:cNvPr id="20" name="Picture 19">
              <a:extLst>
                <a:ext uri="{FF2B5EF4-FFF2-40B4-BE49-F238E27FC236}">
                  <a16:creationId xmlns:a16="http://schemas.microsoft.com/office/drawing/2014/main" id="{C5DC0A12-523B-F509-DD8A-D09D184FDB56}"/>
                </a:ext>
              </a:extLst>
            </p:cNvPr>
            <p:cNvPicPr>
              <a:picLocks noChangeAspect="1"/>
            </p:cNvPicPr>
            <p:nvPr/>
          </p:nvPicPr>
          <p:blipFill>
            <a:blip r:embed="rId7"/>
            <a:stretch>
              <a:fillRect/>
            </a:stretch>
          </p:blipFill>
          <p:spPr>
            <a:xfrm>
              <a:off x="9792329" y="2230234"/>
              <a:ext cx="2230070" cy="1568856"/>
            </a:xfrm>
            <a:prstGeom prst="rect">
              <a:avLst/>
            </a:prstGeom>
          </p:spPr>
        </p:pic>
      </p:grpSp>
      <p:pic>
        <p:nvPicPr>
          <p:cNvPr id="22" name="Picture 21">
            <a:extLst>
              <a:ext uri="{FF2B5EF4-FFF2-40B4-BE49-F238E27FC236}">
                <a16:creationId xmlns:a16="http://schemas.microsoft.com/office/drawing/2014/main" id="{C79A9EE7-7457-1FBE-C91D-097531399807}"/>
              </a:ext>
            </a:extLst>
          </p:cNvPr>
          <p:cNvPicPr>
            <a:picLocks noChangeAspect="1"/>
          </p:cNvPicPr>
          <p:nvPr/>
        </p:nvPicPr>
        <p:blipFill>
          <a:blip r:embed="rId8"/>
          <a:stretch>
            <a:fillRect/>
          </a:stretch>
        </p:blipFill>
        <p:spPr>
          <a:xfrm>
            <a:off x="66045" y="922599"/>
            <a:ext cx="4896346" cy="5137716"/>
          </a:xfrm>
          <a:prstGeom prst="rect">
            <a:avLst/>
          </a:prstGeom>
        </p:spPr>
      </p:pic>
      <p:grpSp>
        <p:nvGrpSpPr>
          <p:cNvPr id="9" name="Group 8">
            <a:extLst>
              <a:ext uri="{FF2B5EF4-FFF2-40B4-BE49-F238E27FC236}">
                <a16:creationId xmlns:a16="http://schemas.microsoft.com/office/drawing/2014/main" id="{753C9C2F-1876-A415-C9A8-59AC966FE422}"/>
              </a:ext>
            </a:extLst>
          </p:cNvPr>
          <p:cNvGrpSpPr/>
          <p:nvPr/>
        </p:nvGrpSpPr>
        <p:grpSpPr>
          <a:xfrm>
            <a:off x="2296160" y="5567680"/>
            <a:ext cx="4490720" cy="873760"/>
            <a:chOff x="2296160" y="5567680"/>
            <a:chExt cx="4490720" cy="873760"/>
          </a:xfrm>
        </p:grpSpPr>
        <p:cxnSp>
          <p:nvCxnSpPr>
            <p:cNvPr id="10" name="Straight Connector 9">
              <a:extLst>
                <a:ext uri="{FF2B5EF4-FFF2-40B4-BE49-F238E27FC236}">
                  <a16:creationId xmlns:a16="http://schemas.microsoft.com/office/drawing/2014/main" id="{AA423CA3-4BAF-74E0-46F6-145B0E5C417E}"/>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D474480-BC86-7BAD-B031-7826ED571E65}"/>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AF761A4-2BFE-0547-4732-9FF508468D81}"/>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38799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184518C-287D-7399-39AA-B7EF3FF3A1D6}"/>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pic>
        <p:nvPicPr>
          <p:cNvPr id="11266" name="Picture 2">
            <a:extLst>
              <a:ext uri="{FF2B5EF4-FFF2-40B4-BE49-F238E27FC236}">
                <a16:creationId xmlns:a16="http://schemas.microsoft.com/office/drawing/2014/main" id="{BBE0CA6A-5341-75A2-71EB-528329330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76" y="1301459"/>
            <a:ext cx="11187046" cy="545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420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2281EB2-6758-FE49-B0CA-DA154AEDE19B}"/>
              </a:ext>
            </a:extLst>
          </p:cNvPr>
          <p:cNvSpPr txBox="1">
            <a:spLocks/>
          </p:cNvSpPr>
          <p:nvPr/>
        </p:nvSpPr>
        <p:spPr>
          <a:xfrm>
            <a:off x="46972" y="0"/>
            <a:ext cx="12717432" cy="8179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a:t>Do verbal judgments predict discrimination accuracy?</a:t>
            </a:r>
            <a:endParaRPr lang="en-US" sz="4200" dirty="0"/>
          </a:p>
        </p:txBody>
      </p:sp>
      <p:grpSp>
        <p:nvGrpSpPr>
          <p:cNvPr id="9" name="Group 8">
            <a:extLst>
              <a:ext uri="{FF2B5EF4-FFF2-40B4-BE49-F238E27FC236}">
                <a16:creationId xmlns:a16="http://schemas.microsoft.com/office/drawing/2014/main" id="{4B465A8A-609B-8AD1-C0A8-871FA0A69FBF}"/>
              </a:ext>
            </a:extLst>
          </p:cNvPr>
          <p:cNvGrpSpPr/>
          <p:nvPr/>
        </p:nvGrpSpPr>
        <p:grpSpPr>
          <a:xfrm>
            <a:off x="46972" y="787339"/>
            <a:ext cx="4304895" cy="4128596"/>
            <a:chOff x="46972" y="787339"/>
            <a:chExt cx="4304895" cy="4128596"/>
          </a:xfrm>
        </p:grpSpPr>
        <p:pic>
          <p:nvPicPr>
            <p:cNvPr id="2" name="Picture 1" descr="Chart, scatter chart&#10;&#10;Description automatically generated">
              <a:extLst>
                <a:ext uri="{FF2B5EF4-FFF2-40B4-BE49-F238E27FC236}">
                  <a16:creationId xmlns:a16="http://schemas.microsoft.com/office/drawing/2014/main" id="{3AD23490-E69C-E595-BE24-D16B19EC137B}"/>
                </a:ext>
              </a:extLst>
            </p:cNvPr>
            <p:cNvPicPr>
              <a:picLocks noChangeAspect="1"/>
            </p:cNvPicPr>
            <p:nvPr/>
          </p:nvPicPr>
          <p:blipFill>
            <a:blip r:embed="rId3"/>
            <a:stretch>
              <a:fillRect/>
            </a:stretch>
          </p:blipFill>
          <p:spPr>
            <a:xfrm>
              <a:off x="46972" y="787339"/>
              <a:ext cx="4128596" cy="4128596"/>
            </a:xfrm>
            <a:prstGeom prst="rect">
              <a:avLst/>
            </a:prstGeom>
          </p:spPr>
        </p:pic>
        <p:sp>
          <p:nvSpPr>
            <p:cNvPr id="7" name="Rectangle 6">
              <a:extLst>
                <a:ext uri="{FF2B5EF4-FFF2-40B4-BE49-F238E27FC236}">
                  <a16:creationId xmlns:a16="http://schemas.microsoft.com/office/drawing/2014/main" id="{D5511DBA-FB37-C42A-BAF0-27AF6AEAAB25}"/>
                </a:ext>
              </a:extLst>
            </p:cNvPr>
            <p:cNvSpPr/>
            <p:nvPr/>
          </p:nvSpPr>
          <p:spPr>
            <a:xfrm>
              <a:off x="643467" y="787339"/>
              <a:ext cx="3708400" cy="3666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8039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3"/>
          <a:stretch>
            <a:fillRect/>
          </a:stretch>
        </p:blipFill>
        <p:spPr>
          <a:xfrm>
            <a:off x="46972" y="787339"/>
            <a:ext cx="4128596" cy="4128596"/>
          </a:xfrm>
          <a:prstGeom prst="rect">
            <a:avLst/>
          </a:prstGeom>
        </p:spPr>
      </p:pic>
      <p:grpSp>
        <p:nvGrpSpPr>
          <p:cNvPr id="15" name="Group 14">
            <a:extLst>
              <a:ext uri="{FF2B5EF4-FFF2-40B4-BE49-F238E27FC236}">
                <a16:creationId xmlns:a16="http://schemas.microsoft.com/office/drawing/2014/main" id="{26125DB1-79E6-8262-6F02-EF28B8722B14}"/>
              </a:ext>
            </a:extLst>
          </p:cNvPr>
          <p:cNvGrpSpPr/>
          <p:nvPr/>
        </p:nvGrpSpPr>
        <p:grpSpPr>
          <a:xfrm>
            <a:off x="0" y="5373139"/>
            <a:ext cx="3780903" cy="1208817"/>
            <a:chOff x="0" y="5373139"/>
            <a:chExt cx="3780903" cy="1208817"/>
          </a:xfrm>
        </p:grpSpPr>
        <p:sp>
          <p:nvSpPr>
            <p:cNvPr id="11" name="TextBox 10">
              <a:extLst>
                <a:ext uri="{FF2B5EF4-FFF2-40B4-BE49-F238E27FC236}">
                  <a16:creationId xmlns:a16="http://schemas.microsoft.com/office/drawing/2014/main" id="{EB1E4A93-6279-002B-D742-C5E6ED54422E}"/>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grpSp>
          <p:nvGrpSpPr>
            <p:cNvPr id="14" name="Group 13">
              <a:extLst>
                <a:ext uri="{FF2B5EF4-FFF2-40B4-BE49-F238E27FC236}">
                  <a16:creationId xmlns:a16="http://schemas.microsoft.com/office/drawing/2014/main" id="{B7F374AA-E9F6-A7E8-4A10-FEFC0E546207}"/>
                </a:ext>
              </a:extLst>
            </p:cNvPr>
            <p:cNvGrpSpPr/>
            <p:nvPr/>
          </p:nvGrpSpPr>
          <p:grpSpPr>
            <a:xfrm>
              <a:off x="1438614" y="5373139"/>
              <a:ext cx="2342289" cy="1153408"/>
              <a:chOff x="1438614" y="5373139"/>
              <a:chExt cx="2342289" cy="1153408"/>
            </a:xfrm>
          </p:grpSpPr>
          <p:grpSp>
            <p:nvGrpSpPr>
              <p:cNvPr id="5" name="Group 4">
                <a:extLst>
                  <a:ext uri="{FF2B5EF4-FFF2-40B4-BE49-F238E27FC236}">
                    <a16:creationId xmlns:a16="http://schemas.microsoft.com/office/drawing/2014/main" id="{6D1B02D1-B7B0-DC6F-4F70-3F06CD11B82F}"/>
                  </a:ext>
                </a:extLst>
              </p:cNvPr>
              <p:cNvGrpSpPr/>
              <p:nvPr/>
            </p:nvGrpSpPr>
            <p:grpSpPr>
              <a:xfrm>
                <a:off x="1440831" y="5373139"/>
                <a:ext cx="2269510" cy="1153408"/>
                <a:chOff x="-21051289" y="-13093937"/>
                <a:chExt cx="3107255" cy="6243451"/>
              </a:xfrm>
            </p:grpSpPr>
            <p:pic>
              <p:nvPicPr>
                <p:cNvPr id="7" name="Picture 6">
                  <a:extLst>
                    <a:ext uri="{FF2B5EF4-FFF2-40B4-BE49-F238E27FC236}">
                      <a16:creationId xmlns:a16="http://schemas.microsoft.com/office/drawing/2014/main" id="{8F453998-E72C-8F4A-94CF-BB112D867112}"/>
                    </a:ext>
                  </a:extLst>
                </p:cNvPr>
                <p:cNvPicPr>
                  <a:picLocks noChangeAspect="1"/>
                </p:cNvPicPr>
                <p:nvPr/>
              </p:nvPicPr>
              <p:blipFill rotWithShape="1">
                <a:blip r:embed="rId4"/>
                <a:srcRect l="14475" r="61330" b="8961"/>
                <a:stretch/>
              </p:blipFill>
              <p:spPr>
                <a:xfrm>
                  <a:off x="-21051289" y="-13093937"/>
                  <a:ext cx="1570561" cy="6243451"/>
                </a:xfrm>
                <a:prstGeom prst="rect">
                  <a:avLst/>
                </a:prstGeom>
              </p:spPr>
            </p:pic>
            <p:pic>
              <p:nvPicPr>
                <p:cNvPr id="9" name="Picture 8">
                  <a:extLst>
                    <a:ext uri="{FF2B5EF4-FFF2-40B4-BE49-F238E27FC236}">
                      <a16:creationId xmlns:a16="http://schemas.microsoft.com/office/drawing/2014/main" id="{304931AE-1DBF-F05B-379B-B3F224FCD7F5}"/>
                    </a:ext>
                  </a:extLst>
                </p:cNvPr>
                <p:cNvPicPr>
                  <a:picLocks noChangeAspect="1"/>
                </p:cNvPicPr>
                <p:nvPr/>
              </p:nvPicPr>
              <p:blipFill rotWithShape="1">
                <a:blip r:embed="rId5"/>
                <a:srcRect l="15743" r="60061" b="8961"/>
                <a:stretch/>
              </p:blipFill>
              <p:spPr>
                <a:xfrm>
                  <a:off x="-19514595" y="-13093937"/>
                  <a:ext cx="1570561" cy="6243451"/>
                </a:xfrm>
                <a:prstGeom prst="rect">
                  <a:avLst/>
                </a:prstGeom>
              </p:spPr>
            </p:pic>
          </p:grpSp>
          <p:sp>
            <p:nvSpPr>
              <p:cNvPr id="12" name="TextBox 11">
                <a:extLst>
                  <a:ext uri="{FF2B5EF4-FFF2-40B4-BE49-F238E27FC236}">
                    <a16:creationId xmlns:a16="http://schemas.microsoft.com/office/drawing/2014/main" id="{28E07D05-FF11-84B8-810D-95BA97383E9B}"/>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13" name="TextBox 12">
                <a:extLst>
                  <a:ext uri="{FF2B5EF4-FFF2-40B4-BE49-F238E27FC236}">
                    <a16:creationId xmlns:a16="http://schemas.microsoft.com/office/drawing/2014/main" id="{6A2F7871-5F74-3196-81F4-EC3692A35DF0}"/>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grpSp>
      </p:grpSp>
      <p:sp>
        <p:nvSpPr>
          <p:cNvPr id="18" name="TextBox 17">
            <a:extLst>
              <a:ext uri="{FF2B5EF4-FFF2-40B4-BE49-F238E27FC236}">
                <a16:creationId xmlns:a16="http://schemas.microsoft.com/office/drawing/2014/main" id="{3269F942-3B33-D301-CD13-499EAD4F2D98}"/>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229700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68C6512-EA00-3CF2-FB33-AB6D8FD05114}"/>
              </a:ext>
            </a:extLst>
          </p:cNvPr>
          <p:cNvGrpSpPr/>
          <p:nvPr/>
        </p:nvGrpSpPr>
        <p:grpSpPr>
          <a:xfrm>
            <a:off x="1438614" y="5373139"/>
            <a:ext cx="2342289" cy="1153408"/>
            <a:chOff x="1438614" y="5373139"/>
            <a:chExt cx="2342289" cy="1153408"/>
          </a:xfrm>
        </p:grpSpPr>
        <p:grpSp>
          <p:nvGrpSpPr>
            <p:cNvPr id="3" name="Group 2">
              <a:extLst>
                <a:ext uri="{FF2B5EF4-FFF2-40B4-BE49-F238E27FC236}">
                  <a16:creationId xmlns:a16="http://schemas.microsoft.com/office/drawing/2014/main" id="{808A5A90-469C-4C77-6A37-7C236F5826B2}"/>
                </a:ext>
              </a:extLst>
            </p:cNvPr>
            <p:cNvGrpSpPr/>
            <p:nvPr/>
          </p:nvGrpSpPr>
          <p:grpSpPr>
            <a:xfrm>
              <a:off x="1440831" y="5373139"/>
              <a:ext cx="2269510" cy="1153408"/>
              <a:chOff x="-21051289" y="-13093937"/>
              <a:chExt cx="3107255" cy="6243451"/>
            </a:xfrm>
          </p:grpSpPr>
          <p:pic>
            <p:nvPicPr>
              <p:cNvPr id="4" name="Picture 3">
                <a:extLst>
                  <a:ext uri="{FF2B5EF4-FFF2-40B4-BE49-F238E27FC236}">
                    <a16:creationId xmlns:a16="http://schemas.microsoft.com/office/drawing/2014/main" id="{9F09C549-84C5-F571-1E11-601EC860CA99}"/>
                  </a:ext>
                </a:extLst>
              </p:cNvPr>
              <p:cNvPicPr>
                <a:picLocks noChangeAspect="1"/>
              </p:cNvPicPr>
              <p:nvPr/>
            </p:nvPicPr>
            <p:blipFill rotWithShape="1">
              <a:blip r:embed="rId3"/>
              <a:srcRect l="14475" r="61330" b="8961"/>
              <a:stretch/>
            </p:blipFill>
            <p:spPr>
              <a:xfrm>
                <a:off x="-21051289" y="-13093937"/>
                <a:ext cx="1570561" cy="6243451"/>
              </a:xfrm>
              <a:prstGeom prst="rect">
                <a:avLst/>
              </a:prstGeom>
            </p:spPr>
          </p:pic>
          <p:pic>
            <p:nvPicPr>
              <p:cNvPr id="5" name="Picture 4">
                <a:extLst>
                  <a:ext uri="{FF2B5EF4-FFF2-40B4-BE49-F238E27FC236}">
                    <a16:creationId xmlns:a16="http://schemas.microsoft.com/office/drawing/2014/main" id="{B37D2D44-E7D9-E892-3D89-8E8237647F07}"/>
                  </a:ext>
                </a:extLst>
              </p:cNvPr>
              <p:cNvPicPr>
                <a:picLocks noChangeAspect="1"/>
              </p:cNvPicPr>
              <p:nvPr/>
            </p:nvPicPr>
            <p:blipFill rotWithShape="1">
              <a:blip r:embed="rId4"/>
              <a:srcRect l="15743" r="60061" b="8961"/>
              <a:stretch/>
            </p:blipFill>
            <p:spPr>
              <a:xfrm>
                <a:off x="-19514595" y="-13093937"/>
                <a:ext cx="1570561" cy="6243451"/>
              </a:xfrm>
              <a:prstGeom prst="rect">
                <a:avLst/>
              </a:prstGeom>
            </p:spPr>
          </p:pic>
        </p:grpSp>
        <p:sp>
          <p:nvSpPr>
            <p:cNvPr id="15" name="TextBox 14">
              <a:extLst>
                <a:ext uri="{FF2B5EF4-FFF2-40B4-BE49-F238E27FC236}">
                  <a16:creationId xmlns:a16="http://schemas.microsoft.com/office/drawing/2014/main" id="{985452DF-5BED-31EC-20BF-265FD5C85CB2}"/>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17" name="TextBox 16">
              <a:extLst>
                <a:ext uri="{FF2B5EF4-FFF2-40B4-BE49-F238E27FC236}">
                  <a16:creationId xmlns:a16="http://schemas.microsoft.com/office/drawing/2014/main" id="{C374214D-989C-2131-C790-5BC9AB6C4101}"/>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grpSp>
      <p:sp>
        <p:nvSpPr>
          <p:cNvPr id="2" name="Title 1">
            <a:extLst>
              <a:ext uri="{FF2B5EF4-FFF2-40B4-BE49-F238E27FC236}">
                <a16:creationId xmlns:a16="http://schemas.microsoft.com/office/drawing/2014/main" id="{CF9E02DA-E78E-D33B-1A26-9439F8CEDFEB}"/>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pic>
        <p:nvPicPr>
          <p:cNvPr id="12" name="Picture 11" descr="Chart, scatter chart&#10;&#10;Description automatically generated">
            <a:extLst>
              <a:ext uri="{FF2B5EF4-FFF2-40B4-BE49-F238E27FC236}">
                <a16:creationId xmlns:a16="http://schemas.microsoft.com/office/drawing/2014/main" id="{841F1911-C87C-CEAF-B1C6-C5287979AA93}"/>
              </a:ext>
            </a:extLst>
          </p:cNvPr>
          <p:cNvPicPr>
            <a:picLocks noChangeAspect="1"/>
          </p:cNvPicPr>
          <p:nvPr/>
        </p:nvPicPr>
        <p:blipFill rotWithShape="1">
          <a:blip r:embed="rId5"/>
          <a:srcRect l="4535"/>
          <a:stretch/>
        </p:blipFill>
        <p:spPr>
          <a:xfrm>
            <a:off x="4347763" y="787339"/>
            <a:ext cx="3794388" cy="4128596"/>
          </a:xfrm>
          <a:prstGeom prst="rect">
            <a:avLst/>
          </a:prstGeom>
        </p:spPr>
      </p:pic>
      <p:pic>
        <p:nvPicPr>
          <p:cNvPr id="13" name="Picture 12" descr="Chart, scatter chart&#10;&#10;Description automatically generated">
            <a:extLst>
              <a:ext uri="{FF2B5EF4-FFF2-40B4-BE49-F238E27FC236}">
                <a16:creationId xmlns:a16="http://schemas.microsoft.com/office/drawing/2014/main" id="{FA697F98-838A-444A-EC52-DE0B192A05C3}"/>
              </a:ext>
            </a:extLst>
          </p:cNvPr>
          <p:cNvPicPr>
            <a:picLocks noChangeAspect="1"/>
          </p:cNvPicPr>
          <p:nvPr/>
        </p:nvPicPr>
        <p:blipFill>
          <a:blip r:embed="rId6"/>
          <a:stretch>
            <a:fillRect/>
          </a:stretch>
        </p:blipFill>
        <p:spPr>
          <a:xfrm>
            <a:off x="46972" y="787339"/>
            <a:ext cx="4128596" cy="4128596"/>
          </a:xfrm>
          <a:prstGeom prst="rect">
            <a:avLst/>
          </a:prstGeom>
        </p:spPr>
      </p:pic>
      <p:sp>
        <p:nvSpPr>
          <p:cNvPr id="14" name="TextBox 13">
            <a:extLst>
              <a:ext uri="{FF2B5EF4-FFF2-40B4-BE49-F238E27FC236}">
                <a16:creationId xmlns:a16="http://schemas.microsoft.com/office/drawing/2014/main" id="{98055D6B-CDB6-2A3B-3B40-736707BFC7B9}"/>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grpSp>
        <p:nvGrpSpPr>
          <p:cNvPr id="20" name="Group 19">
            <a:extLst>
              <a:ext uri="{FF2B5EF4-FFF2-40B4-BE49-F238E27FC236}">
                <a16:creationId xmlns:a16="http://schemas.microsoft.com/office/drawing/2014/main" id="{D0EF074B-E45D-FFBE-AD35-D7761E17BC64}"/>
              </a:ext>
            </a:extLst>
          </p:cNvPr>
          <p:cNvGrpSpPr/>
          <p:nvPr/>
        </p:nvGrpSpPr>
        <p:grpSpPr>
          <a:xfrm>
            <a:off x="5625164" y="5197001"/>
            <a:ext cx="2265663" cy="1329546"/>
            <a:chOff x="5625164" y="5197001"/>
            <a:chExt cx="2265663" cy="1329546"/>
          </a:xfrm>
        </p:grpSpPr>
        <p:grpSp>
          <p:nvGrpSpPr>
            <p:cNvPr id="9" name="Group 8">
              <a:extLst>
                <a:ext uri="{FF2B5EF4-FFF2-40B4-BE49-F238E27FC236}">
                  <a16:creationId xmlns:a16="http://schemas.microsoft.com/office/drawing/2014/main" id="{FEDAE7E2-A7D5-632C-727A-BD8CB149CEC6}"/>
                </a:ext>
              </a:extLst>
            </p:cNvPr>
            <p:cNvGrpSpPr/>
            <p:nvPr/>
          </p:nvGrpSpPr>
          <p:grpSpPr>
            <a:xfrm>
              <a:off x="5625164" y="5373139"/>
              <a:ext cx="2178098" cy="1153408"/>
              <a:chOff x="-16038049" y="-13093938"/>
              <a:chExt cx="2982102" cy="6243452"/>
            </a:xfrm>
          </p:grpSpPr>
          <p:pic>
            <p:nvPicPr>
              <p:cNvPr id="10" name="Picture 9">
                <a:extLst>
                  <a:ext uri="{FF2B5EF4-FFF2-40B4-BE49-F238E27FC236}">
                    <a16:creationId xmlns:a16="http://schemas.microsoft.com/office/drawing/2014/main" id="{D6647D19-BB8D-051D-DED0-9A2EBC8CA7F3}"/>
                  </a:ext>
                </a:extLst>
              </p:cNvPr>
              <p:cNvPicPr>
                <a:picLocks noChangeAspect="1"/>
              </p:cNvPicPr>
              <p:nvPr/>
            </p:nvPicPr>
            <p:blipFill rotWithShape="1">
              <a:blip r:embed="rId3"/>
              <a:srcRect l="43833" r="31971" b="8961"/>
              <a:stretch/>
            </p:blipFill>
            <p:spPr>
              <a:xfrm>
                <a:off x="-16038049" y="-13093938"/>
                <a:ext cx="1570563" cy="6243452"/>
              </a:xfrm>
              <a:prstGeom prst="rect">
                <a:avLst/>
              </a:prstGeom>
            </p:spPr>
          </p:pic>
          <p:pic>
            <p:nvPicPr>
              <p:cNvPr id="11" name="Picture 10">
                <a:extLst>
                  <a:ext uri="{FF2B5EF4-FFF2-40B4-BE49-F238E27FC236}">
                    <a16:creationId xmlns:a16="http://schemas.microsoft.com/office/drawing/2014/main" id="{91735EB7-8C2F-7233-9CBC-317A9EF4724E}"/>
                  </a:ext>
                </a:extLst>
              </p:cNvPr>
              <p:cNvPicPr>
                <a:picLocks noChangeAspect="1"/>
              </p:cNvPicPr>
              <p:nvPr/>
            </p:nvPicPr>
            <p:blipFill rotWithShape="1">
              <a:blip r:embed="rId4"/>
              <a:srcRect l="43833" r="32689" b="8961"/>
              <a:stretch/>
            </p:blipFill>
            <p:spPr>
              <a:xfrm>
                <a:off x="-14579949" y="-13093938"/>
                <a:ext cx="1524002" cy="6243452"/>
              </a:xfrm>
              <a:prstGeom prst="rect">
                <a:avLst/>
              </a:prstGeom>
            </p:spPr>
          </p:pic>
        </p:grpSp>
        <p:sp>
          <p:nvSpPr>
            <p:cNvPr id="16" name="TextBox 15">
              <a:extLst>
                <a:ext uri="{FF2B5EF4-FFF2-40B4-BE49-F238E27FC236}">
                  <a16:creationId xmlns:a16="http://schemas.microsoft.com/office/drawing/2014/main" id="{364132C9-F7B2-2390-D1C0-E87C48A44DEA}"/>
                </a:ext>
              </a:extLst>
            </p:cNvPr>
            <p:cNvSpPr txBox="1"/>
            <p:nvPr/>
          </p:nvSpPr>
          <p:spPr>
            <a:xfrm>
              <a:off x="5822481" y="5715603"/>
              <a:ext cx="844952" cy="381965"/>
            </a:xfrm>
            <a:prstGeom prst="rect">
              <a:avLst/>
            </a:prstGeom>
            <a:noFill/>
          </p:spPr>
          <p:txBody>
            <a:bodyPr wrap="square" rtlCol="0">
              <a:spAutoFit/>
            </a:bodyPr>
            <a:lstStyle/>
            <a:p>
              <a:pPr algn="ctr"/>
              <a:r>
                <a:rPr lang="en-US" dirty="0"/>
                <a:t>0.60</a:t>
              </a:r>
            </a:p>
          </p:txBody>
        </p:sp>
        <p:sp>
          <p:nvSpPr>
            <p:cNvPr id="18" name="TextBox 17">
              <a:extLst>
                <a:ext uri="{FF2B5EF4-FFF2-40B4-BE49-F238E27FC236}">
                  <a16:creationId xmlns:a16="http://schemas.microsoft.com/office/drawing/2014/main" id="{7EA1E7E8-BF81-0294-EB4B-AB65DE3DB255}"/>
                </a:ext>
              </a:extLst>
            </p:cNvPr>
            <p:cNvSpPr txBox="1"/>
            <p:nvPr/>
          </p:nvSpPr>
          <p:spPr>
            <a:xfrm>
              <a:off x="6602579" y="5197001"/>
              <a:ext cx="1288248" cy="369332"/>
            </a:xfrm>
            <a:prstGeom prst="rect">
              <a:avLst/>
            </a:prstGeom>
            <a:noFill/>
          </p:spPr>
          <p:txBody>
            <a:bodyPr wrap="square" rtlCol="0">
              <a:spAutoFit/>
            </a:bodyPr>
            <a:lstStyle/>
            <a:p>
              <a:pPr algn="ctr"/>
              <a:r>
                <a:rPr lang="en-US" dirty="0"/>
                <a:t>0.72</a:t>
              </a:r>
            </a:p>
          </p:txBody>
        </p:sp>
      </p:grpSp>
      <p:sp>
        <p:nvSpPr>
          <p:cNvPr id="23" name="TextBox 22">
            <a:extLst>
              <a:ext uri="{FF2B5EF4-FFF2-40B4-BE49-F238E27FC236}">
                <a16:creationId xmlns:a16="http://schemas.microsoft.com/office/drawing/2014/main" id="{42CDA20C-73C2-9747-C982-E0AA8E95281A}"/>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
        <p:nvSpPr>
          <p:cNvPr id="24" name="TextBox 23">
            <a:extLst>
              <a:ext uri="{FF2B5EF4-FFF2-40B4-BE49-F238E27FC236}">
                <a16:creationId xmlns:a16="http://schemas.microsoft.com/office/drawing/2014/main" id="{997E6305-FB98-7520-D326-581DFF090312}"/>
              </a:ext>
            </a:extLst>
          </p:cNvPr>
          <p:cNvSpPr txBox="1"/>
          <p:nvPr/>
        </p:nvSpPr>
        <p:spPr>
          <a:xfrm>
            <a:off x="5790300" y="6254417"/>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3061971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grpSp>
        <p:nvGrpSpPr>
          <p:cNvPr id="20" name="Group 19">
            <a:extLst>
              <a:ext uri="{FF2B5EF4-FFF2-40B4-BE49-F238E27FC236}">
                <a16:creationId xmlns:a16="http://schemas.microsoft.com/office/drawing/2014/main" id="{725625BC-445A-90A3-DDE3-227CD2155BB1}"/>
              </a:ext>
            </a:extLst>
          </p:cNvPr>
          <p:cNvGrpSpPr/>
          <p:nvPr/>
        </p:nvGrpSpPr>
        <p:grpSpPr>
          <a:xfrm>
            <a:off x="1440831" y="5373139"/>
            <a:ext cx="2269510" cy="1153408"/>
            <a:chOff x="-21051289" y="-13093937"/>
            <a:chExt cx="3107255" cy="6243451"/>
          </a:xfrm>
        </p:grpSpPr>
        <p:pic>
          <p:nvPicPr>
            <p:cNvPr id="7" name="Picture 6">
              <a:extLst>
                <a:ext uri="{FF2B5EF4-FFF2-40B4-BE49-F238E27FC236}">
                  <a16:creationId xmlns:a16="http://schemas.microsoft.com/office/drawing/2014/main" id="{0CF6F24D-D71A-B6DE-D0CA-B328FCC04F43}"/>
                </a:ext>
              </a:extLst>
            </p:cNvPr>
            <p:cNvPicPr>
              <a:picLocks noChangeAspect="1"/>
            </p:cNvPicPr>
            <p:nvPr/>
          </p:nvPicPr>
          <p:blipFill rotWithShape="1">
            <a:blip r:embed="rId3"/>
            <a:srcRect l="14475" r="61330" b="8961"/>
            <a:stretch/>
          </p:blipFill>
          <p:spPr>
            <a:xfrm>
              <a:off x="-21051289" y="-13093937"/>
              <a:ext cx="1570561" cy="6243451"/>
            </a:xfrm>
            <a:prstGeom prst="rect">
              <a:avLst/>
            </a:prstGeom>
          </p:spPr>
        </p:pic>
        <p:pic>
          <p:nvPicPr>
            <p:cNvPr id="11" name="Picture 10">
              <a:extLst>
                <a:ext uri="{FF2B5EF4-FFF2-40B4-BE49-F238E27FC236}">
                  <a16:creationId xmlns:a16="http://schemas.microsoft.com/office/drawing/2014/main" id="{3501FA38-4E0F-0A21-CB60-090DDC9EECF1}"/>
                </a:ext>
              </a:extLst>
            </p:cNvPr>
            <p:cNvPicPr>
              <a:picLocks noChangeAspect="1"/>
            </p:cNvPicPr>
            <p:nvPr/>
          </p:nvPicPr>
          <p:blipFill rotWithShape="1">
            <a:blip r:embed="rId4"/>
            <a:srcRect l="15743" r="60061" b="8961"/>
            <a:stretch/>
          </p:blipFill>
          <p:spPr>
            <a:xfrm>
              <a:off x="-19514595" y="-13093937"/>
              <a:ext cx="1570561" cy="6243451"/>
            </a:xfrm>
            <a:prstGeom prst="rect">
              <a:avLst/>
            </a:prstGeom>
          </p:spPr>
        </p:pic>
      </p:grpSp>
      <p:grpSp>
        <p:nvGrpSpPr>
          <p:cNvPr id="19" name="Group 18">
            <a:extLst>
              <a:ext uri="{FF2B5EF4-FFF2-40B4-BE49-F238E27FC236}">
                <a16:creationId xmlns:a16="http://schemas.microsoft.com/office/drawing/2014/main" id="{0281522F-BCDD-D0F7-7AA8-2FA2F00AE5A3}"/>
              </a:ext>
            </a:extLst>
          </p:cNvPr>
          <p:cNvGrpSpPr/>
          <p:nvPr/>
        </p:nvGrpSpPr>
        <p:grpSpPr>
          <a:xfrm>
            <a:off x="5625164" y="5373139"/>
            <a:ext cx="2178098" cy="1153408"/>
            <a:chOff x="-16038049" y="-13093938"/>
            <a:chExt cx="2982102" cy="6243452"/>
          </a:xfrm>
        </p:grpSpPr>
        <p:pic>
          <p:nvPicPr>
            <p:cNvPr id="14" name="Picture 13">
              <a:extLst>
                <a:ext uri="{FF2B5EF4-FFF2-40B4-BE49-F238E27FC236}">
                  <a16:creationId xmlns:a16="http://schemas.microsoft.com/office/drawing/2014/main" id="{F2D284D8-81A3-6D94-D81C-79A85BB094E8}"/>
                </a:ext>
              </a:extLst>
            </p:cNvPr>
            <p:cNvPicPr>
              <a:picLocks noChangeAspect="1"/>
            </p:cNvPicPr>
            <p:nvPr/>
          </p:nvPicPr>
          <p:blipFill rotWithShape="1">
            <a:blip r:embed="rId3"/>
            <a:srcRect l="43833" r="31971" b="8961"/>
            <a:stretch/>
          </p:blipFill>
          <p:spPr>
            <a:xfrm>
              <a:off x="-16038049" y="-13093938"/>
              <a:ext cx="1570563" cy="6243452"/>
            </a:xfrm>
            <a:prstGeom prst="rect">
              <a:avLst/>
            </a:prstGeom>
          </p:spPr>
        </p:pic>
        <p:pic>
          <p:nvPicPr>
            <p:cNvPr id="15" name="Picture 14">
              <a:extLst>
                <a:ext uri="{FF2B5EF4-FFF2-40B4-BE49-F238E27FC236}">
                  <a16:creationId xmlns:a16="http://schemas.microsoft.com/office/drawing/2014/main" id="{D0CEDB9A-93FE-6297-BA09-17B0AECF0809}"/>
                </a:ext>
              </a:extLst>
            </p:cNvPr>
            <p:cNvPicPr>
              <a:picLocks noChangeAspect="1"/>
            </p:cNvPicPr>
            <p:nvPr/>
          </p:nvPicPr>
          <p:blipFill rotWithShape="1">
            <a:blip r:embed="rId4"/>
            <a:srcRect l="43833" r="32689" b="8961"/>
            <a:stretch/>
          </p:blipFill>
          <p:spPr>
            <a:xfrm>
              <a:off x="-14579949" y="-13093938"/>
              <a:ext cx="1524002" cy="6243452"/>
            </a:xfrm>
            <a:prstGeom prst="rect">
              <a:avLst/>
            </a:prstGeom>
          </p:spPr>
        </p:pic>
      </p:grpSp>
      <p:pic>
        <p:nvPicPr>
          <p:cNvPr id="22" name="Picture 21" descr="Chart, scatter chart&#10;&#10;Description automatically generated">
            <a:extLst>
              <a:ext uri="{FF2B5EF4-FFF2-40B4-BE49-F238E27FC236}">
                <a16:creationId xmlns:a16="http://schemas.microsoft.com/office/drawing/2014/main" id="{19CF473B-C5C5-0015-76BE-4BD2D7B84239}"/>
              </a:ext>
            </a:extLst>
          </p:cNvPr>
          <p:cNvPicPr>
            <a:picLocks noChangeAspect="1"/>
          </p:cNvPicPr>
          <p:nvPr/>
        </p:nvPicPr>
        <p:blipFill rotWithShape="1">
          <a:blip r:embed="rId5"/>
          <a:srcRect l="4535"/>
          <a:stretch/>
        </p:blipFill>
        <p:spPr>
          <a:xfrm>
            <a:off x="4347763" y="787339"/>
            <a:ext cx="3794388" cy="4128596"/>
          </a:xfrm>
          <a:prstGeom prst="rect">
            <a:avLst/>
          </a:prstGeom>
        </p:spPr>
      </p:pic>
      <p:pic>
        <p:nvPicPr>
          <p:cNvPr id="24" name="Picture 23" descr="Chart, scatter chart&#10;&#10;Description automatically generated">
            <a:extLst>
              <a:ext uri="{FF2B5EF4-FFF2-40B4-BE49-F238E27FC236}">
                <a16:creationId xmlns:a16="http://schemas.microsoft.com/office/drawing/2014/main" id="{20D72D6C-9EF2-CAB1-504A-5230A6482B3C}"/>
              </a:ext>
            </a:extLst>
          </p:cNvPr>
          <p:cNvPicPr>
            <a:picLocks noChangeAspect="1"/>
          </p:cNvPicPr>
          <p:nvPr/>
        </p:nvPicPr>
        <p:blipFill rotWithShape="1">
          <a:blip r:embed="rId6"/>
          <a:srcRect l="4535"/>
          <a:stretch/>
        </p:blipFill>
        <p:spPr>
          <a:xfrm>
            <a:off x="8314347" y="816867"/>
            <a:ext cx="3794388" cy="4128596"/>
          </a:xfrm>
          <a:prstGeom prst="rect">
            <a:avLst/>
          </a:prstGeom>
        </p:spPr>
      </p:pic>
      <p:pic>
        <p:nvPicPr>
          <p:cNvPr id="26" name="Picture 25" descr="Chart, scatter chart&#10;&#10;Description automatically generated">
            <a:extLst>
              <a:ext uri="{FF2B5EF4-FFF2-40B4-BE49-F238E27FC236}">
                <a16:creationId xmlns:a16="http://schemas.microsoft.com/office/drawing/2014/main" id="{031BE90F-7836-182B-18C5-741F6D8EDFAA}"/>
              </a:ext>
            </a:extLst>
          </p:cNvPr>
          <p:cNvPicPr>
            <a:picLocks noChangeAspect="1"/>
          </p:cNvPicPr>
          <p:nvPr/>
        </p:nvPicPr>
        <p:blipFill>
          <a:blip r:embed="rId7"/>
          <a:stretch>
            <a:fillRect/>
          </a:stretch>
        </p:blipFill>
        <p:spPr>
          <a:xfrm>
            <a:off x="46972" y="787339"/>
            <a:ext cx="4128596" cy="4128596"/>
          </a:xfrm>
          <a:prstGeom prst="rect">
            <a:avLst/>
          </a:prstGeom>
        </p:spPr>
      </p:pic>
      <p:sp>
        <p:nvSpPr>
          <p:cNvPr id="27" name="TextBox 26">
            <a:extLst>
              <a:ext uri="{FF2B5EF4-FFF2-40B4-BE49-F238E27FC236}">
                <a16:creationId xmlns:a16="http://schemas.microsoft.com/office/drawing/2014/main" id="{96060FA3-9251-7F34-D63B-7FE93D019BC0}"/>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sp>
        <p:nvSpPr>
          <p:cNvPr id="28" name="TextBox 27">
            <a:extLst>
              <a:ext uri="{FF2B5EF4-FFF2-40B4-BE49-F238E27FC236}">
                <a16:creationId xmlns:a16="http://schemas.microsoft.com/office/drawing/2014/main" id="{05652CA7-AE6D-B0AD-3AB9-8DC191C928A8}"/>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29" name="TextBox 28">
            <a:extLst>
              <a:ext uri="{FF2B5EF4-FFF2-40B4-BE49-F238E27FC236}">
                <a16:creationId xmlns:a16="http://schemas.microsoft.com/office/drawing/2014/main" id="{EF6306EF-2490-6289-4C77-B15763F3666C}"/>
              </a:ext>
            </a:extLst>
          </p:cNvPr>
          <p:cNvSpPr txBox="1"/>
          <p:nvPr/>
        </p:nvSpPr>
        <p:spPr>
          <a:xfrm>
            <a:off x="5822481" y="5715603"/>
            <a:ext cx="844952" cy="381965"/>
          </a:xfrm>
          <a:prstGeom prst="rect">
            <a:avLst/>
          </a:prstGeom>
          <a:noFill/>
        </p:spPr>
        <p:txBody>
          <a:bodyPr wrap="square" rtlCol="0">
            <a:spAutoFit/>
          </a:bodyPr>
          <a:lstStyle/>
          <a:p>
            <a:pPr algn="ctr"/>
            <a:r>
              <a:rPr lang="en-US" dirty="0"/>
              <a:t>0.60</a:t>
            </a:r>
          </a:p>
        </p:txBody>
      </p:sp>
      <p:sp>
        <p:nvSpPr>
          <p:cNvPr id="31" name="TextBox 30">
            <a:extLst>
              <a:ext uri="{FF2B5EF4-FFF2-40B4-BE49-F238E27FC236}">
                <a16:creationId xmlns:a16="http://schemas.microsoft.com/office/drawing/2014/main" id="{CB24F2C6-0669-89C9-7A47-999FF5850897}"/>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B45083D4-7183-C315-53A1-0D98273EF0A2}"/>
              </a:ext>
            </a:extLst>
          </p:cNvPr>
          <p:cNvSpPr txBox="1"/>
          <p:nvPr/>
        </p:nvSpPr>
        <p:spPr>
          <a:xfrm>
            <a:off x="6602579" y="5197001"/>
            <a:ext cx="1288248" cy="369332"/>
          </a:xfrm>
          <a:prstGeom prst="rect">
            <a:avLst/>
          </a:prstGeom>
          <a:noFill/>
        </p:spPr>
        <p:txBody>
          <a:bodyPr wrap="square" rtlCol="0">
            <a:spAutoFit/>
          </a:bodyPr>
          <a:lstStyle/>
          <a:p>
            <a:pPr algn="ctr"/>
            <a:r>
              <a:rPr lang="en-US" dirty="0"/>
              <a:t>0.72</a:t>
            </a:r>
          </a:p>
        </p:txBody>
      </p:sp>
      <p:grpSp>
        <p:nvGrpSpPr>
          <p:cNvPr id="34" name="Group 33">
            <a:extLst>
              <a:ext uri="{FF2B5EF4-FFF2-40B4-BE49-F238E27FC236}">
                <a16:creationId xmlns:a16="http://schemas.microsoft.com/office/drawing/2014/main" id="{106B4B73-736D-4EA8-84EA-C5BF5E711D66}"/>
              </a:ext>
            </a:extLst>
          </p:cNvPr>
          <p:cNvGrpSpPr/>
          <p:nvPr/>
        </p:nvGrpSpPr>
        <p:grpSpPr>
          <a:xfrm>
            <a:off x="9591748" y="5012335"/>
            <a:ext cx="2500055" cy="1514212"/>
            <a:chOff x="9591748" y="5012335"/>
            <a:chExt cx="2500055" cy="1514212"/>
          </a:xfrm>
        </p:grpSpPr>
        <p:grpSp>
          <p:nvGrpSpPr>
            <p:cNvPr id="18" name="Group 17">
              <a:extLst>
                <a:ext uri="{FF2B5EF4-FFF2-40B4-BE49-F238E27FC236}">
                  <a16:creationId xmlns:a16="http://schemas.microsoft.com/office/drawing/2014/main" id="{E4B33E6D-1A8C-F6BE-BD0E-A4FE77DA4761}"/>
                </a:ext>
              </a:extLst>
            </p:cNvPr>
            <p:cNvGrpSpPr/>
            <p:nvPr/>
          </p:nvGrpSpPr>
          <p:grpSpPr>
            <a:xfrm>
              <a:off x="9591748" y="5373139"/>
              <a:ext cx="2500055" cy="1153408"/>
              <a:chOff x="-10067101" y="-13093939"/>
              <a:chExt cx="3422901" cy="6243451"/>
            </a:xfrm>
          </p:grpSpPr>
          <p:pic>
            <p:nvPicPr>
              <p:cNvPr id="16" name="Picture 15">
                <a:extLst>
                  <a:ext uri="{FF2B5EF4-FFF2-40B4-BE49-F238E27FC236}">
                    <a16:creationId xmlns:a16="http://schemas.microsoft.com/office/drawing/2014/main" id="{F3A97812-F4FB-6E8A-D0BE-ABC0649E3564}"/>
                  </a:ext>
                </a:extLst>
              </p:cNvPr>
              <p:cNvPicPr>
                <a:picLocks noChangeAspect="1"/>
              </p:cNvPicPr>
              <p:nvPr/>
            </p:nvPicPr>
            <p:blipFill rotWithShape="1">
              <a:blip r:embed="rId3"/>
              <a:srcRect l="69658" r="4885" b="8961"/>
              <a:stretch/>
            </p:blipFill>
            <p:spPr>
              <a:xfrm>
                <a:off x="-10067101" y="-13093939"/>
                <a:ext cx="1652445" cy="6243451"/>
              </a:xfrm>
              <a:prstGeom prst="rect">
                <a:avLst/>
              </a:prstGeom>
            </p:spPr>
          </p:pic>
          <p:pic>
            <p:nvPicPr>
              <p:cNvPr id="17" name="Picture 16">
                <a:extLst>
                  <a:ext uri="{FF2B5EF4-FFF2-40B4-BE49-F238E27FC236}">
                    <a16:creationId xmlns:a16="http://schemas.microsoft.com/office/drawing/2014/main" id="{59DE45F8-39D5-7998-B742-7BC443CC61CD}"/>
                  </a:ext>
                </a:extLst>
              </p:cNvPr>
              <p:cNvPicPr>
                <a:picLocks noChangeAspect="1"/>
              </p:cNvPicPr>
              <p:nvPr/>
            </p:nvPicPr>
            <p:blipFill rotWithShape="1">
              <a:blip r:embed="rId4"/>
              <a:srcRect l="72171" b="8961"/>
              <a:stretch/>
            </p:blipFill>
            <p:spPr>
              <a:xfrm>
                <a:off x="-8450562" y="-13093939"/>
                <a:ext cx="1806362" cy="6243451"/>
              </a:xfrm>
              <a:prstGeom prst="rect">
                <a:avLst/>
              </a:prstGeom>
            </p:spPr>
          </p:pic>
        </p:grpSp>
        <p:sp>
          <p:nvSpPr>
            <p:cNvPr id="30" name="TextBox 29">
              <a:extLst>
                <a:ext uri="{FF2B5EF4-FFF2-40B4-BE49-F238E27FC236}">
                  <a16:creationId xmlns:a16="http://schemas.microsoft.com/office/drawing/2014/main" id="{5154EB50-89E0-15AE-5EBA-C1D81B0644CE}"/>
                </a:ext>
              </a:extLst>
            </p:cNvPr>
            <p:cNvSpPr txBox="1"/>
            <p:nvPr/>
          </p:nvSpPr>
          <p:spPr>
            <a:xfrm>
              <a:off x="9789065" y="5590084"/>
              <a:ext cx="844952" cy="381965"/>
            </a:xfrm>
            <a:prstGeom prst="rect">
              <a:avLst/>
            </a:prstGeom>
            <a:noFill/>
          </p:spPr>
          <p:txBody>
            <a:bodyPr wrap="square" rtlCol="0">
              <a:spAutoFit/>
            </a:bodyPr>
            <a:lstStyle/>
            <a:p>
              <a:pPr algn="ctr"/>
              <a:r>
                <a:rPr lang="en-US" dirty="0"/>
                <a:t>0.63</a:t>
              </a:r>
            </a:p>
          </p:txBody>
        </p:sp>
        <p:sp>
          <p:nvSpPr>
            <p:cNvPr id="33" name="TextBox 32">
              <a:extLst>
                <a:ext uri="{FF2B5EF4-FFF2-40B4-BE49-F238E27FC236}">
                  <a16:creationId xmlns:a16="http://schemas.microsoft.com/office/drawing/2014/main" id="{DF23BC28-698C-235D-A99D-2C9902DED01C}"/>
                </a:ext>
              </a:extLst>
            </p:cNvPr>
            <p:cNvSpPr txBox="1"/>
            <p:nvPr/>
          </p:nvSpPr>
          <p:spPr>
            <a:xfrm>
              <a:off x="10680791" y="5012335"/>
              <a:ext cx="1288248" cy="369332"/>
            </a:xfrm>
            <a:prstGeom prst="rect">
              <a:avLst/>
            </a:prstGeom>
            <a:noFill/>
          </p:spPr>
          <p:txBody>
            <a:bodyPr wrap="square" rtlCol="0">
              <a:spAutoFit/>
            </a:bodyPr>
            <a:lstStyle/>
            <a:p>
              <a:pPr algn="ctr"/>
              <a:r>
                <a:rPr lang="en-US" dirty="0"/>
                <a:t>0.76</a:t>
              </a:r>
            </a:p>
          </p:txBody>
        </p:sp>
      </p:grpSp>
      <p:sp>
        <p:nvSpPr>
          <p:cNvPr id="36" name="TextBox 35">
            <a:extLst>
              <a:ext uri="{FF2B5EF4-FFF2-40B4-BE49-F238E27FC236}">
                <a16:creationId xmlns:a16="http://schemas.microsoft.com/office/drawing/2014/main" id="{A36D2DC2-5C0B-9E29-4AE7-D48D197D7E75}"/>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
        <p:nvSpPr>
          <p:cNvPr id="38" name="TextBox 37">
            <a:extLst>
              <a:ext uri="{FF2B5EF4-FFF2-40B4-BE49-F238E27FC236}">
                <a16:creationId xmlns:a16="http://schemas.microsoft.com/office/drawing/2014/main" id="{1C9FF49D-B8E0-758F-7DD0-5B1878E6AF7B}"/>
              </a:ext>
            </a:extLst>
          </p:cNvPr>
          <p:cNvSpPr txBox="1"/>
          <p:nvPr/>
        </p:nvSpPr>
        <p:spPr>
          <a:xfrm>
            <a:off x="5790300" y="6254417"/>
            <a:ext cx="796413" cy="307777"/>
          </a:xfrm>
          <a:prstGeom prst="rect">
            <a:avLst/>
          </a:prstGeom>
          <a:noFill/>
        </p:spPr>
        <p:txBody>
          <a:bodyPr wrap="square" rtlCol="0">
            <a:spAutoFit/>
          </a:bodyPr>
          <a:lstStyle/>
          <a:p>
            <a:pPr algn="ctr"/>
            <a:r>
              <a:rPr lang="en-US" sz="1400" dirty="0"/>
              <a:t>Kinect</a:t>
            </a:r>
          </a:p>
        </p:txBody>
      </p:sp>
      <p:sp>
        <p:nvSpPr>
          <p:cNvPr id="39" name="TextBox 38">
            <a:extLst>
              <a:ext uri="{FF2B5EF4-FFF2-40B4-BE49-F238E27FC236}">
                <a16:creationId xmlns:a16="http://schemas.microsoft.com/office/drawing/2014/main" id="{C4AEFDB1-D56E-D6C2-EA7B-1272371D9D31}"/>
              </a:ext>
            </a:extLst>
          </p:cNvPr>
          <p:cNvSpPr txBox="1"/>
          <p:nvPr/>
        </p:nvSpPr>
        <p:spPr>
          <a:xfrm>
            <a:off x="9845288" y="6231135"/>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150811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41088213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85520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382025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F84-7188-884C-A5D2-9756223D000D}"/>
              </a:ext>
            </a:extLst>
          </p:cNvPr>
          <p:cNvSpPr>
            <a:spLocks noGrp="1"/>
          </p:cNvSpPr>
          <p:nvPr>
            <p:ph type="title"/>
          </p:nvPr>
        </p:nvSpPr>
        <p:spPr>
          <a:xfrm>
            <a:off x="714563" y="258299"/>
            <a:ext cx="5035074" cy="4000598"/>
          </a:xfrm>
        </p:spPr>
        <p:txBody>
          <a:bodyPr vert="horz" lIns="91440" tIns="45720" rIns="91440" bIns="45720" rtlCol="0" anchor="b">
            <a:normAutofit/>
          </a:bodyPr>
          <a:lstStyle/>
          <a:p>
            <a:r>
              <a:rPr lang="en-US" kern="1200" dirty="0">
                <a:solidFill>
                  <a:schemeClr val="tx1"/>
                </a:solidFill>
                <a:latin typeface="+mj-lt"/>
                <a:ea typeface="+mj-ea"/>
                <a:cs typeface="+mj-cs"/>
              </a:rPr>
              <a:t>Pictorial Cues to Depth</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68B8B1AF-E43A-654C-805A-997291A2E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5882583" y="132082"/>
            <a:ext cx="5384985" cy="659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2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4992892" y="2838695"/>
            <a:ext cx="1827493" cy="719449"/>
          </a:xfrm>
          <a:prstGeom prst="roundRect">
            <a:avLst/>
          </a:prstGeom>
          <a:solidFill>
            <a:srgbClr val="C5E0B4"/>
          </a:solidFill>
          <a:ln w="381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968492" y="319841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060207"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3691141" y="2575385"/>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1232368" y="2359992"/>
            <a:ext cx="2328369" cy="719448"/>
          </a:xfrm>
          <a:prstGeom prst="roundRect">
            <a:avLst/>
          </a:prstGeom>
          <a:solidFill>
            <a:srgbClr val="E3F0D9"/>
          </a:solidFill>
          <a:ln w="127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1240087" y="3323533"/>
            <a:ext cx="2328369" cy="719448"/>
          </a:xfrm>
          <a:prstGeom prst="roundRect">
            <a:avLst/>
          </a:prstGeom>
          <a:solidFill>
            <a:srgbClr val="E3F0D9"/>
          </a:solidFill>
          <a:ln w="127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982912" y="1948982"/>
            <a:ext cx="2840477" cy="369332"/>
          </a:xfrm>
          <a:prstGeom prst="rect">
            <a:avLst/>
          </a:prstGeom>
          <a:noFill/>
        </p:spPr>
        <p:txBody>
          <a:bodyPr wrap="square" rtlCol="0">
            <a:spAutoFit/>
          </a:bodyPr>
          <a:lstStyle/>
          <a:p>
            <a:pPr algn="ctr"/>
            <a:r>
              <a:rPr lang="en-US"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7898353" y="284183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Cues</a:t>
            </a:r>
          </a:p>
        </p:txBody>
      </p:sp>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16" name="Group 15">
            <a:extLst>
              <a:ext uri="{FF2B5EF4-FFF2-40B4-BE49-F238E27FC236}">
                <a16:creationId xmlns:a16="http://schemas.microsoft.com/office/drawing/2014/main" id="{B9FC2922-E1AA-AB4C-B5DD-492BEC9B348B}"/>
              </a:ext>
            </a:extLst>
          </p:cNvPr>
          <p:cNvGrpSpPr/>
          <p:nvPr/>
        </p:nvGrpSpPr>
        <p:grpSpPr>
          <a:xfrm>
            <a:off x="156341" y="945482"/>
            <a:ext cx="2719266" cy="4967035"/>
            <a:chOff x="3059796" y="1036330"/>
            <a:chExt cx="2719266" cy="4967035"/>
          </a:xfrm>
        </p:grpSpPr>
        <p:sp>
          <p:nvSpPr>
            <p:cNvPr id="17" name="Rounded Rectangle 16">
              <a:extLst>
                <a:ext uri="{FF2B5EF4-FFF2-40B4-BE49-F238E27FC236}">
                  <a16:creationId xmlns:a16="http://schemas.microsoft.com/office/drawing/2014/main" id="{81F53BB7-A9CE-8443-9BB8-A6588EDD8AAF}"/>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0E0BDFB5-43B1-4E4E-9DEF-C7A4F8827C41}"/>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74C92A8-4A15-0843-81A9-E9B1F7719046}"/>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20" name="TextBox 19">
              <a:extLst>
                <a:ext uri="{FF2B5EF4-FFF2-40B4-BE49-F238E27FC236}">
                  <a16:creationId xmlns:a16="http://schemas.microsoft.com/office/drawing/2014/main" id="{A0762D77-2C1B-474E-AD0F-27C7B01036D1}"/>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21" name="Rounded Rectangle 20">
              <a:extLst>
                <a:ext uri="{FF2B5EF4-FFF2-40B4-BE49-F238E27FC236}">
                  <a16:creationId xmlns:a16="http://schemas.microsoft.com/office/drawing/2014/main" id="{9B2E0712-CEC9-5645-B362-A15CDE36E9E1}"/>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18623481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Tree>
    <p:extLst>
      <p:ext uri="{BB962C8B-B14F-4D97-AF65-F5344CB8AC3E}">
        <p14:creationId xmlns:p14="http://schemas.microsoft.com/office/powerpoint/2010/main" val="8154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51775" y="219456"/>
            <a:ext cx="3604091"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4A680-A0E6-B671-2FF3-9604432FF75A}"/>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36666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40000"/>
            <a:ext cx="3604091" cy="254000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555904" y="182316"/>
            <a:ext cx="253729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C34476F-9817-BF8F-519E-B4019FFB3667}"/>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02698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55904" y="182315"/>
            <a:ext cx="2537292"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2E523A-F4EF-6E3E-AA73-4D48E9962F98}"/>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B8E720-118D-AC4F-4CE7-4CD1197A701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58170" y="2598159"/>
            <a:ext cx="1219199"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49163C9-EE00-9B30-3ECE-05E886C749A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11922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1242561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0236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7A199785-CA49-4373-72EC-4A8B703EBDB5}"/>
              </a:ext>
            </a:extLst>
          </p:cNvPr>
          <p:cNvSpPr txBox="1"/>
          <p:nvPr/>
        </p:nvSpPr>
        <p:spPr>
          <a:xfrm>
            <a:off x="7457099" y="454655"/>
            <a:ext cx="3430107" cy="707886"/>
          </a:xfrm>
          <a:prstGeom prst="rect">
            <a:avLst/>
          </a:prstGeom>
          <a:solidFill>
            <a:srgbClr val="FFFF00"/>
          </a:solidFill>
          <a:ln>
            <a:solidFill>
              <a:schemeClr val="tx1"/>
            </a:solidFill>
          </a:ln>
        </p:spPr>
        <p:txBody>
          <a:bodyPr wrap="square" rtlCol="0">
            <a:spAutoFit/>
          </a:bodyPr>
          <a:lstStyle/>
          <a:p>
            <a:pPr algn="ctr"/>
            <a:r>
              <a:rPr lang="en-US" sz="2000" i="1" dirty="0"/>
              <a:t>Task can be decoded using accuracy and RT correlations</a:t>
            </a:r>
          </a:p>
        </p:txBody>
      </p:sp>
      <p:sp>
        <p:nvSpPr>
          <p:cNvPr id="4" name="Text Box 29">
            <a:extLst>
              <a:ext uri="{FF2B5EF4-FFF2-40B4-BE49-F238E27FC236}">
                <a16:creationId xmlns:a16="http://schemas.microsoft.com/office/drawing/2014/main" id="{3DD6FA1C-3626-E44C-97FA-F490ADA20B8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CF4370FD-F50C-9FB4-4854-1BC15F8064A0}"/>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66FE5D94-7D31-F2F5-4566-A4504E7C92F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2C0AF2BD-569A-B1E6-CF4B-F801280223F3}"/>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EE6566C6-59D9-5A28-597E-7339D0E34933}"/>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36A90077-8679-46B0-4343-D489D9114C4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CFAB133-5ADA-B130-9A56-B2C86C3B0B7E}"/>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204D06DF-D975-7305-662A-7C46F383F00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8227EAEA-9419-2388-6E87-6F3C9C011D5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111">
              <a:extLst>
                <a:ext uri="{FF2B5EF4-FFF2-40B4-BE49-F238E27FC236}">
                  <a16:creationId xmlns:a16="http://schemas.microsoft.com/office/drawing/2014/main" id="{138FF7FA-9F00-0FB2-C7D2-AC85F02F765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01EBABDA-5916-80B0-900E-AF7F1900BC7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7C13A5C9-7098-93C3-2C63-83AA878A4776}"/>
              </a:ext>
            </a:extLst>
          </p:cNvPr>
          <p:cNvGrpSpPr/>
          <p:nvPr/>
        </p:nvGrpSpPr>
        <p:grpSpPr>
          <a:xfrm>
            <a:off x="5878650" y="1434725"/>
            <a:ext cx="179762" cy="1223445"/>
            <a:chOff x="5876085" y="238936"/>
            <a:chExt cx="179762" cy="1223445"/>
          </a:xfrm>
        </p:grpSpPr>
        <p:sp>
          <p:nvSpPr>
            <p:cNvPr id="16" name="Text Box 120">
              <a:extLst>
                <a:ext uri="{FF2B5EF4-FFF2-40B4-BE49-F238E27FC236}">
                  <a16:creationId xmlns:a16="http://schemas.microsoft.com/office/drawing/2014/main" id="{392CF978-8E18-536D-470A-E167DA6AC79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11">
              <a:extLst>
                <a:ext uri="{FF2B5EF4-FFF2-40B4-BE49-F238E27FC236}">
                  <a16:creationId xmlns:a16="http://schemas.microsoft.com/office/drawing/2014/main" id="{CC3F0ED7-6505-D8E2-438A-D9BCDF5D1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111">
              <a:extLst>
                <a:ext uri="{FF2B5EF4-FFF2-40B4-BE49-F238E27FC236}">
                  <a16:creationId xmlns:a16="http://schemas.microsoft.com/office/drawing/2014/main" id="{BD77DCF4-6414-1E91-3471-21EE5139C2B6}"/>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8EDDC575-6F17-15F8-54EA-650CA7FD2EB1}"/>
              </a:ext>
            </a:extLst>
          </p:cNvPr>
          <p:cNvGrpSpPr/>
          <p:nvPr/>
        </p:nvGrpSpPr>
        <p:grpSpPr>
          <a:xfrm>
            <a:off x="5889386" y="2604967"/>
            <a:ext cx="179762" cy="1223445"/>
            <a:chOff x="5876085" y="238936"/>
            <a:chExt cx="179762" cy="1223445"/>
          </a:xfrm>
        </p:grpSpPr>
        <p:sp>
          <p:nvSpPr>
            <p:cNvPr id="21" name="Text Box 120">
              <a:extLst>
                <a:ext uri="{FF2B5EF4-FFF2-40B4-BE49-F238E27FC236}">
                  <a16:creationId xmlns:a16="http://schemas.microsoft.com/office/drawing/2014/main" id="{34204BB4-C1D5-518D-A16B-463E318760F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5FD1D2CD-A1F1-987D-4124-E7409D3937B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BCAE91C6-3649-9CBB-E7D1-6709A7A9462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9E4C8D5B-8F27-D504-110B-21D01E048A0E}"/>
              </a:ext>
            </a:extLst>
          </p:cNvPr>
          <p:cNvGrpSpPr/>
          <p:nvPr/>
        </p:nvGrpSpPr>
        <p:grpSpPr>
          <a:xfrm>
            <a:off x="5893395" y="3805491"/>
            <a:ext cx="179762" cy="1223445"/>
            <a:chOff x="5876085" y="238936"/>
            <a:chExt cx="179762" cy="1223445"/>
          </a:xfrm>
        </p:grpSpPr>
        <p:sp>
          <p:nvSpPr>
            <p:cNvPr id="31" name="Text Box 120">
              <a:extLst>
                <a:ext uri="{FF2B5EF4-FFF2-40B4-BE49-F238E27FC236}">
                  <a16:creationId xmlns:a16="http://schemas.microsoft.com/office/drawing/2014/main" id="{C839941E-EA26-80C3-AA1E-91BF438973D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12F3D595-6C0E-84C2-D681-5EA4E7160FF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BA50397A-86B3-305E-4E9F-9D35CD39F91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8A671833-D2C8-D0EE-18CC-5E98B2C2CAFE}"/>
              </a:ext>
            </a:extLst>
          </p:cNvPr>
          <p:cNvGrpSpPr/>
          <p:nvPr/>
        </p:nvGrpSpPr>
        <p:grpSpPr>
          <a:xfrm>
            <a:off x="7324672" y="5043169"/>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1227A205-82EC-C3FA-2105-6074731A7EC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5142B6D8-B2C8-5925-41D5-D86AD641A88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C010136-7C0D-E956-6CD1-CB2FCFCC0AB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D891AC16-B7AE-0090-E5D2-C4AEC56B84C2}"/>
              </a:ext>
            </a:extLst>
          </p:cNvPr>
          <p:cNvGrpSpPr/>
          <p:nvPr/>
        </p:nvGrpSpPr>
        <p:grpSpPr>
          <a:xfrm>
            <a:off x="8547141" y="5027643"/>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08BD4906-7A65-BE22-3078-09035BDFE5D3}"/>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CD230F72-9CCE-4025-87BF-8E436C12671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A414BBC0-C701-9B01-4C3C-CB2678CA2AF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E3885B28-E8F3-B4C9-6985-08EE7B32C7EE}"/>
              </a:ext>
            </a:extLst>
          </p:cNvPr>
          <p:cNvGrpSpPr/>
          <p:nvPr/>
        </p:nvGrpSpPr>
        <p:grpSpPr>
          <a:xfrm>
            <a:off x="9737864" y="5016054"/>
            <a:ext cx="1433267" cy="200630"/>
            <a:chOff x="4160600" y="5431514"/>
            <a:chExt cx="907541" cy="101183"/>
          </a:xfrm>
          <a:solidFill>
            <a:schemeClr val="bg1"/>
          </a:solidFill>
        </p:grpSpPr>
        <p:sp>
          <p:nvSpPr>
            <p:cNvPr id="54" name="Text Box 64">
              <a:extLst>
                <a:ext uri="{FF2B5EF4-FFF2-40B4-BE49-F238E27FC236}">
                  <a16:creationId xmlns:a16="http://schemas.microsoft.com/office/drawing/2014/main" id="{ECC0340C-EA28-E997-6CBB-F7335F3EB12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64">
              <a:extLst>
                <a:ext uri="{FF2B5EF4-FFF2-40B4-BE49-F238E27FC236}">
                  <a16:creationId xmlns:a16="http://schemas.microsoft.com/office/drawing/2014/main" id="{61BD55BA-84EE-82F3-FDFF-5569411561F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64">
              <a:extLst>
                <a:ext uri="{FF2B5EF4-FFF2-40B4-BE49-F238E27FC236}">
                  <a16:creationId xmlns:a16="http://schemas.microsoft.com/office/drawing/2014/main" id="{B6EFA857-6DE2-ABBC-A6EE-C1F7CFC7FE3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7" name="Text Box 32">
            <a:extLst>
              <a:ext uri="{FF2B5EF4-FFF2-40B4-BE49-F238E27FC236}">
                <a16:creationId xmlns:a16="http://schemas.microsoft.com/office/drawing/2014/main" id="{1C5FD4D9-66BD-2A5A-1A5E-C2C7BC4CD8DC}"/>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32">
            <a:extLst>
              <a:ext uri="{FF2B5EF4-FFF2-40B4-BE49-F238E27FC236}">
                <a16:creationId xmlns:a16="http://schemas.microsoft.com/office/drawing/2014/main" id="{F1816E9A-63DA-4CD9-56A8-3AD0DC583418}"/>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29">
            <a:extLst>
              <a:ext uri="{FF2B5EF4-FFF2-40B4-BE49-F238E27FC236}">
                <a16:creationId xmlns:a16="http://schemas.microsoft.com/office/drawing/2014/main" id="{B85D29B3-5103-961A-F2FE-350A7C032939}"/>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29">
            <a:extLst>
              <a:ext uri="{FF2B5EF4-FFF2-40B4-BE49-F238E27FC236}">
                <a16:creationId xmlns:a16="http://schemas.microsoft.com/office/drawing/2014/main" id="{3697C0C4-6013-4F4B-4D9F-B3E48AAF4B0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394C161C-AF59-D2FE-4F20-14C3EE3207BA}"/>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Box 62">
            <a:extLst>
              <a:ext uri="{FF2B5EF4-FFF2-40B4-BE49-F238E27FC236}">
                <a16:creationId xmlns:a16="http://schemas.microsoft.com/office/drawing/2014/main" id="{9D6128E1-101F-0DF6-C2D1-1F73C11A8719}"/>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034689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294625" y="200406"/>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8" y="2583812"/>
            <a:ext cx="125577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294625" y="200406"/>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8" y="2583812"/>
            <a:ext cx="125577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071474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4992892" y="2838695"/>
            <a:ext cx="1827493" cy="719449"/>
          </a:xfrm>
          <a:prstGeom prst="roundRect">
            <a:avLst/>
          </a:prstGeom>
          <a:solidFill>
            <a:srgbClr val="E3F0D9"/>
          </a:solidFill>
          <a:ln w="19050">
            <a:solidFill>
              <a:srgbClr val="789E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968492" y="319841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060207"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3691141" y="2575385"/>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1232368" y="2359992"/>
            <a:ext cx="2328369" cy="719448"/>
          </a:xfrm>
          <a:prstGeom prst="roundRect">
            <a:avLst/>
          </a:prstGeom>
          <a:solidFill>
            <a:srgbClr val="E3F0D9"/>
          </a:solidFill>
          <a:ln w="127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1240087" y="3323533"/>
            <a:ext cx="2328369" cy="719448"/>
          </a:xfrm>
          <a:prstGeom prst="roundRect">
            <a:avLst/>
          </a:prstGeom>
          <a:solidFill>
            <a:srgbClr val="E3F0D9"/>
          </a:solidFill>
          <a:ln w="12700">
            <a:solidFill>
              <a:srgbClr val="5382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982912" y="1948982"/>
            <a:ext cx="2840477" cy="369332"/>
          </a:xfrm>
          <a:prstGeom prst="rect">
            <a:avLst/>
          </a:prstGeom>
          <a:noFill/>
        </p:spPr>
        <p:txBody>
          <a:bodyPr wrap="square" rtlCol="0">
            <a:spAutoFit/>
          </a:bodyPr>
          <a:lstStyle/>
          <a:p>
            <a:pPr algn="ctr"/>
            <a:r>
              <a:rPr lang="en-US"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7898353" y="2841838"/>
            <a:ext cx="1827493" cy="719449"/>
          </a:xfrm>
          <a:prstGeom prst="roundRect">
            <a:avLst/>
          </a:prstGeom>
          <a:solidFill>
            <a:srgbClr val="C5E0B4"/>
          </a:solidFill>
          <a:ln w="38100">
            <a:solidFill>
              <a:srgbClr val="528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7E0FCF22-4B22-E955-2289-6D42E54D0B70}"/>
              </a:ext>
            </a:extLst>
          </p:cNvPr>
          <p:cNvPicPr>
            <a:picLocks noGrp="1" noChangeAspect="1"/>
          </p:cNvPicPr>
          <p:nvPr>
            <p:ph idx="1"/>
          </p:nvPr>
        </p:nvPicPr>
        <p:blipFill>
          <a:blip r:embed="rId3"/>
          <a:stretch>
            <a:fillRect/>
          </a:stretch>
        </p:blipFill>
        <p:spPr>
          <a:xfrm>
            <a:off x="2902480" y="191125"/>
            <a:ext cx="6387040" cy="6475749"/>
          </a:xfrm>
        </p:spPr>
      </p:pic>
    </p:spTree>
    <p:extLst>
      <p:ext uri="{BB962C8B-B14F-4D97-AF65-F5344CB8AC3E}">
        <p14:creationId xmlns:p14="http://schemas.microsoft.com/office/powerpoint/2010/main" val="207224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13592870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4B3C9776-957B-508C-4F87-D065EBECAB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4044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1059232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11659</TotalTime>
  <Words>9773</Words>
  <Application>Microsoft Macintosh PowerPoint</Application>
  <PresentationFormat>Widescreen</PresentationFormat>
  <Paragraphs>1847</Paragraphs>
  <Slides>83</Slides>
  <Notes>78</Notes>
  <HiddenSlides>29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Arial</vt:lpstr>
      <vt:lpstr>Calibri</vt:lpstr>
      <vt:lpstr>Calibri Light</vt:lpstr>
      <vt:lpstr>Cambria Math</vt:lpstr>
      <vt:lpstr>Georgia</vt:lpstr>
      <vt:lpstr>Lucida Console</vt:lpstr>
      <vt:lpstr>Wingdings</vt:lpstr>
      <vt:lpstr>Office Theme</vt:lpstr>
      <vt:lpstr>A Novel Generalization between  Verbal Judgments and Perceptual Discrimination of 3D Space </vt:lpstr>
      <vt:lpstr>Depth Perception </vt:lpstr>
      <vt:lpstr>Spatial perception in pictures</vt:lpstr>
      <vt:lpstr>PowerPoint Presentation</vt:lpstr>
      <vt:lpstr>Pictorial Cues to Depth</vt:lpstr>
      <vt:lpstr>How far away is the hill behind the astronaut?</vt:lpstr>
      <vt:lpstr>PowerPoint Presentation</vt:lpstr>
      <vt:lpstr>PowerPoint Presentation</vt:lpstr>
      <vt:lpstr>PowerPoint Presentation</vt:lpstr>
      <vt:lpstr>PowerPoint Presentation</vt:lpstr>
      <vt:lpstr>PowerPoint Presentation</vt:lpstr>
      <vt:lpstr>PowerPoint Presentation</vt:lpstr>
      <vt:lpstr>What is the relative utility of image features in pictured scenes that facilitate depth perception?</vt:lpstr>
      <vt:lpstr>Can people reliably judge distance in pictured scenes?</vt:lpstr>
      <vt:lpstr>Stimuli </vt:lpstr>
      <vt:lpstr>Does behavior generalize for images across tasks?</vt:lpstr>
      <vt:lpstr>What is the relative utility of depth cues?</vt:lpstr>
      <vt:lpstr>Stimuli: SUN-RGBD Database </vt:lpstr>
      <vt:lpstr>Spatial Information Processing in Pictured Scenes</vt:lpstr>
      <vt:lpstr>Experimental Paradigms</vt:lpstr>
      <vt:lpstr>Experimental Paradigms</vt:lpstr>
      <vt:lpstr>Experimental Paradigms</vt:lpstr>
      <vt:lpstr>Spatial Information Processing in Pictured Scenes</vt:lpstr>
      <vt:lpstr>Linear Model of Individual Stimuli </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Spatial Information Processing in Pictured Scenes</vt:lpstr>
      <vt:lpstr>Discrimination Performance</vt:lpstr>
      <vt:lpstr>PowerPoint Presentation</vt:lpstr>
      <vt:lpstr>Discrimination Performance</vt:lpstr>
      <vt:lpstr>Discrimination Performance</vt:lpstr>
      <vt:lpstr>Verbal Judgment </vt:lpstr>
      <vt:lpstr>Verbal Judgment </vt:lpstr>
      <vt:lpstr>Verbal Judgment </vt:lpstr>
      <vt:lpstr>PowerPoint Presentation</vt:lpstr>
      <vt:lpstr>PowerPoint Presentation</vt:lpstr>
      <vt:lpstr>PowerPoint Presentation</vt:lpstr>
      <vt:lpstr>PowerPoint Presentation</vt:lpstr>
      <vt:lpstr>PowerPoint Presentation</vt:lpstr>
      <vt:lpstr>PowerPoint Presentation</vt:lpstr>
      <vt:lpstr>Do verbal judgments predict discrimination accuracy?</vt:lpstr>
      <vt:lpstr>Do verbal judgments predict discrimination accuracy?</vt:lpstr>
      <vt:lpstr>Do verbal judgments predict discrimination accuracy?</vt:lpstr>
      <vt:lpstr>Do independent verbal judgments predict discrimination reaction time?</vt:lpstr>
      <vt:lpstr>Do independent verbal judgments predict discrimination reaction time?</vt:lpstr>
      <vt:lpstr>Do independent verbal judgments predict discrimination reaction time?</vt:lpstr>
      <vt:lpstr>Does behavior generalize for images across tasks?</vt:lpstr>
      <vt:lpstr>How generalizable are spatial judgments across task, duration, and outcome?</vt:lpstr>
      <vt:lpstr>PowerPoint Presentation</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PowerPoint Presentation</vt:lpstr>
      <vt:lpstr>Kinect v2 Object Segmentation </vt:lpstr>
      <vt:lpstr>Kinect v2 Object Segmentation </vt:lpstr>
      <vt:lpstr>Calculating Real World Object Dimensions </vt:lpstr>
      <vt:lpstr>Surface Area</vt:lpstr>
      <vt:lpstr>Surface Area</vt:lpstr>
      <vt:lpstr>Ground Plane</vt:lpstr>
      <vt:lpstr>Familiar Size</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Archive</vt:lpstr>
      <vt:lpstr>PowerPoint Presentation</vt:lpstr>
      <vt:lpstr>Time course of angular declination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529</cp:revision>
  <dcterms:created xsi:type="dcterms:W3CDTF">2022-11-02T18:51:21Z</dcterms:created>
  <dcterms:modified xsi:type="dcterms:W3CDTF">2022-11-14T01:50:13Z</dcterms:modified>
</cp:coreProperties>
</file>